
<file path=[Content_Types].xml><?xml version="1.0" encoding="utf-8"?>
<Types xmlns="http://schemas.openxmlformats.org/package/2006/content-types">
  <Default Extension="bin" ContentType="image/unknown"/>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7" r:id="rId2"/>
    <p:sldId id="281" r:id="rId3"/>
    <p:sldId id="1509" r:id="rId4"/>
    <p:sldId id="1650" r:id="rId5"/>
    <p:sldId id="1651" r:id="rId6"/>
    <p:sldId id="1652" r:id="rId7"/>
    <p:sldId id="1653" r:id="rId8"/>
    <p:sldId id="467" r:id="rId9"/>
    <p:sldId id="1529" r:id="rId10"/>
    <p:sldId id="1617" r:id="rId11"/>
    <p:sldId id="1631" r:id="rId12"/>
    <p:sldId id="1654" r:id="rId13"/>
    <p:sldId id="532" r:id="rId14"/>
    <p:sldId id="1348" r:id="rId15"/>
    <p:sldId id="1536" r:id="rId16"/>
    <p:sldId id="1649" r:id="rId17"/>
    <p:sldId id="275" r:id="rId18"/>
    <p:sldId id="1573" r:id="rId19"/>
    <p:sldId id="1622" r:id="rId20"/>
    <p:sldId id="1624" r:id="rId21"/>
    <p:sldId id="1655" r:id="rId22"/>
    <p:sldId id="1656" r:id="rId23"/>
    <p:sldId id="1657" r:id="rId24"/>
    <p:sldId id="1658" r:id="rId25"/>
    <p:sldId id="1659" r:id="rId26"/>
    <p:sldId id="1660" r:id="rId27"/>
    <p:sldId id="1661" r:id="rId28"/>
    <p:sldId id="1662" r:id="rId2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25/03/2026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99A8D4-4941-A719-7AFB-A22DF5DD892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F65DD30-20F4-4A4B-5ED6-D83D76CFEF5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AC4AA9C-7421-38C2-9A54-1FAA174A537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31762C6-DEBF-3D1F-0E52-32A256C14FB8}"/>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1589328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EC9EE-9FF2-01EC-A9B5-58EA2BB02D4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EA62D85-10D9-675D-959C-F2EE973238B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98E69C8-C10A-0868-1B9E-C28BF447C421}"/>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1D8F5371-4031-5BC5-7FDA-03ED03FF7925}"/>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280261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116DE-1EFA-C1FF-8394-310684C8823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8514F67-F007-778B-3DEC-C43FD949B58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B1DBBD-A521-6A6D-192D-34C8CFD6A26B}"/>
              </a:ext>
            </a:extLst>
          </p:cNvPr>
          <p:cNvSpPr>
            <a:spLocks noGrp="1"/>
          </p:cNvSpPr>
          <p:nvPr>
            <p:ph type="body" idx="1"/>
          </p:nvPr>
        </p:nvSpPr>
        <p:spPr/>
        <p:txBody>
          <a:bodyPr/>
          <a:lstStyle/>
          <a:p>
            <a:r>
              <a:rPr lang="fr-FR" dirty="0"/>
              <a:t>CE1 - Expliciter ensuite au tableau à partir du schéma que 2/4 = 1/2.</a:t>
            </a:r>
          </a:p>
        </p:txBody>
      </p:sp>
      <p:sp>
        <p:nvSpPr>
          <p:cNvPr id="4" name="Espace réservé du numéro de diapositive 3">
            <a:extLst>
              <a:ext uri="{FF2B5EF4-FFF2-40B4-BE49-F238E27FC236}">
                <a16:creationId xmlns:a16="http://schemas.microsoft.com/office/drawing/2014/main" id="{F8E9AB0F-F6A2-2FB9-CE28-86B62650DD73}"/>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33016483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9EBEE-9F89-2B33-8D86-496E19DD485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E76D1C6-BCBE-FCC1-42A3-2D39D3DDD9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245014-ECC1-0245-7831-7FA94D37557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C03CDF5-B2B7-60EC-5948-94CC3E432A73}"/>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969552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6CB16B-1B87-5631-D857-963D3CF9A0F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E2C5E7E-9782-48F6-0616-4EFBD011B81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FAA470F-8F92-F8F5-4133-A1D4481E45C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D9F35F0-00FB-978A-D111-340885E5B648}"/>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39028835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8B3D59-6EA8-44B4-9D7A-889DDB3D03E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8C21C94-2543-F11C-2088-10510414215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7EC737E-D1BA-4F02-E333-C6D3BEC7FEEF}"/>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37BF9EAC-01BE-CFB5-1B17-EB82D4ECCA26}"/>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3526270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0BA48-9B00-D50B-A91E-069F6084927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7143B03-DF88-E5FF-B207-439DF881F2B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605D4D2-3FDF-B2DC-3CE8-6F571D832BB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90BC1A9-DB93-0990-B71E-A7C43F5AACA1}"/>
              </a:ext>
            </a:extLst>
          </p:cNvPr>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6091024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503277-00AF-BA40-CE2E-FD2D5085365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CEA6E69-CFDB-A985-884D-4322F16D454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40D9D3A-C06D-856A-7ED3-D4F1C23E586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05E69B7-F23D-6DBB-F50B-AD629C3819A2}"/>
              </a:ext>
            </a:extLst>
          </p:cNvPr>
          <p:cNvSpPr>
            <a:spLocks noGrp="1"/>
          </p:cNvSpPr>
          <p:nvPr>
            <p:ph type="sldNum" sz="quarter" idx="5"/>
          </p:nvPr>
        </p:nvSpPr>
        <p:spPr/>
        <p:txBody>
          <a:bodyPr/>
          <a:lstStyle/>
          <a:p>
            <a:fld id="{6346C204-3D0E-43E8-BBCD-7E99DCEB2462}" type="slidenum">
              <a:rPr lang="fr-FR" smtClean="0"/>
              <a:t>24</a:t>
            </a:fld>
            <a:endParaRPr lang="fr-FR"/>
          </a:p>
        </p:txBody>
      </p:sp>
    </p:spTree>
    <p:extLst>
      <p:ext uri="{BB962C8B-B14F-4D97-AF65-F5344CB8AC3E}">
        <p14:creationId xmlns:p14="http://schemas.microsoft.com/office/powerpoint/2010/main" val="2882265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CF9944-80BE-0D22-6BC1-59C68237988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8AA7991-9C37-670F-545C-3594F58DDC1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EC7AEBD-AD8D-8F99-A247-1DA4C0F0D30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4D00D18-8D02-F78D-BDA7-095FA8B6E3A8}"/>
              </a:ext>
            </a:extLst>
          </p:cNvPr>
          <p:cNvSpPr>
            <a:spLocks noGrp="1"/>
          </p:cNvSpPr>
          <p:nvPr>
            <p:ph type="sldNum" sz="quarter" idx="5"/>
          </p:nvPr>
        </p:nvSpPr>
        <p:spPr/>
        <p:txBody>
          <a:bodyPr/>
          <a:lstStyle/>
          <a:p>
            <a:fld id="{6346C204-3D0E-43E8-BBCD-7E99DCEB2462}" type="slidenum">
              <a:rPr lang="fr-FR" smtClean="0"/>
              <a:t>25</a:t>
            </a:fld>
            <a:endParaRPr lang="fr-FR"/>
          </a:p>
        </p:txBody>
      </p:sp>
    </p:spTree>
    <p:extLst>
      <p:ext uri="{BB962C8B-B14F-4D97-AF65-F5344CB8AC3E}">
        <p14:creationId xmlns:p14="http://schemas.microsoft.com/office/powerpoint/2010/main" val="3156032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44E4C-C41D-22A5-913A-7FDC8825DC3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C969759-DEF4-FD2D-BA6E-98FBBBB496C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949FE0C-4432-FA95-DA20-5FA988CC8F7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6A0DA19-222A-CE68-90E2-3A79C6676441}"/>
              </a:ext>
            </a:extLst>
          </p:cNvPr>
          <p:cNvSpPr>
            <a:spLocks noGrp="1"/>
          </p:cNvSpPr>
          <p:nvPr>
            <p:ph type="sldNum" sz="quarter" idx="5"/>
          </p:nvPr>
        </p:nvSpPr>
        <p:spPr/>
        <p:txBody>
          <a:bodyPr/>
          <a:lstStyle/>
          <a:p>
            <a:fld id="{6346C204-3D0E-43E8-BBCD-7E99DCEB2462}" type="slidenum">
              <a:rPr lang="fr-FR" smtClean="0"/>
              <a:t>26</a:t>
            </a:fld>
            <a:endParaRPr lang="fr-FR"/>
          </a:p>
        </p:txBody>
      </p:sp>
    </p:spTree>
    <p:extLst>
      <p:ext uri="{BB962C8B-B14F-4D97-AF65-F5344CB8AC3E}">
        <p14:creationId xmlns:p14="http://schemas.microsoft.com/office/powerpoint/2010/main" val="24919032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5BA01-0A1F-5BA2-5BF6-0093E87D368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69144DE-6EC2-4228-4ADC-CDF98C55C6A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43DE287-3C34-5DA8-2EFC-8BB384794E84}"/>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F76170F-2420-A817-9EBC-82A2EBEBE56A}"/>
              </a:ext>
            </a:extLst>
          </p:cNvPr>
          <p:cNvSpPr>
            <a:spLocks noGrp="1"/>
          </p:cNvSpPr>
          <p:nvPr>
            <p:ph type="sldNum" sz="quarter" idx="5"/>
          </p:nvPr>
        </p:nvSpPr>
        <p:spPr/>
        <p:txBody>
          <a:bodyPr/>
          <a:lstStyle/>
          <a:p>
            <a:fld id="{6346C204-3D0E-43E8-BBCD-7E99DCEB2462}" type="slidenum">
              <a:rPr lang="fr-FR" smtClean="0"/>
              <a:t>27</a:t>
            </a:fld>
            <a:endParaRPr lang="fr-FR"/>
          </a:p>
        </p:txBody>
      </p:sp>
    </p:spTree>
    <p:extLst>
      <p:ext uri="{BB962C8B-B14F-4D97-AF65-F5344CB8AC3E}">
        <p14:creationId xmlns:p14="http://schemas.microsoft.com/office/powerpoint/2010/main" val="13598233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2A130B-D777-5495-A875-8C9CF4FF851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5BBBE65-40CD-9FB7-1C82-3520D728A1F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5EADC2B-2E74-9052-A3BC-965AD4282BF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D178D9F-23F1-7D2A-9AD7-BE9D2E3AF648}"/>
              </a:ext>
            </a:extLst>
          </p:cNvPr>
          <p:cNvSpPr>
            <a:spLocks noGrp="1"/>
          </p:cNvSpPr>
          <p:nvPr>
            <p:ph type="sldNum" sz="quarter" idx="5"/>
          </p:nvPr>
        </p:nvSpPr>
        <p:spPr/>
        <p:txBody>
          <a:bodyPr/>
          <a:lstStyle/>
          <a:p>
            <a:fld id="{6346C204-3D0E-43E8-BBCD-7E99DCEB2462}" type="slidenum">
              <a:rPr lang="fr-FR" smtClean="0"/>
              <a:t>28</a:t>
            </a:fld>
            <a:endParaRPr lang="fr-FR"/>
          </a:p>
        </p:txBody>
      </p:sp>
    </p:spTree>
    <p:extLst>
      <p:ext uri="{BB962C8B-B14F-4D97-AF65-F5344CB8AC3E}">
        <p14:creationId xmlns:p14="http://schemas.microsoft.com/office/powerpoint/2010/main" val="1483183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5453F-53C7-DC35-8426-BCB929DFA29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81D781C-4729-39EF-40C8-27195373B25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D5C5AC2-A04A-1540-33F2-BAC5C3DC988C}"/>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72F4921-A09B-3012-4F53-991E489183AE}"/>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37464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09308-C6BE-F7FE-6044-FACD6CCE9A9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5AD8F65-85D3-1E35-CB43-D119E0EC641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E90407-DD0A-77C3-3ADE-169D3187F193}"/>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E18C8C66-0296-2D05-E6DE-4A67AED330E8}"/>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1493144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A58966-E4DD-4F9C-001A-07D143C52FC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65C3A9E-4956-F667-8B9B-E1DF932747D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790D469-C48C-4C59-B55C-EF686DD282A6}"/>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7418C87-FF06-0D57-8B98-3AA15F7A2807}"/>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9618610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55CC78-8B34-6E67-9EFF-BE777E7FFD3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89242A2-FD92-7072-6127-B8806A56B47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A7B41C3-9722-0C26-A40D-138D67A4D6D1}"/>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1EB95C3B-5DEC-376F-CCFE-C5C214DD984B}"/>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2279137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9AEDC9-D5E5-6689-6D22-58B9D4F9737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F23C190-1C40-1A6F-D889-FF43595DF99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24D94C0-8B6D-D46E-6AD5-9088EBB21F0E}"/>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144715E4-B73A-4331-B3B9-46CC620D0F7C}"/>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2734700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81F0E-2CC6-1475-BEDD-2CBB7D02AC6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A63C83-9F45-338A-E424-00354F6C2BF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B5F28-A844-17B8-7889-D394C19DF6F1}"/>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60B1C59-D61F-E55E-92E2-DBE7E5EC4838}"/>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506167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0A8184-AA4F-3401-B4F8-039BAEB968E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D9B64AF-D683-57A1-79AD-49C5913F990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194EAA-E63F-2973-4FC6-7CC8169CC36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8BC98A1-54B8-035E-92D6-0BE279FE19BD}"/>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3805421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25/03/2026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25/03/2026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0.bin"/><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77</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791399-F9B5-BB6E-6536-8B30B8535EBD}"/>
            </a:ext>
          </a:extLst>
        </p:cNvPr>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AE194A1C-F0C8-B405-38A4-A1F9EEEB251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7D3F4CCA-6721-FEAC-A5FE-CAE3C9D5E07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4" name="ZoneTexte 3">
            <a:extLst>
              <a:ext uri="{FF2B5EF4-FFF2-40B4-BE49-F238E27FC236}">
                <a16:creationId xmlns:a16="http://schemas.microsoft.com/office/drawing/2014/main" id="{B3180AC2-A481-332B-D478-090406F86155}"/>
              </a:ext>
            </a:extLst>
          </p:cNvPr>
          <p:cNvSpPr txBox="1"/>
          <p:nvPr/>
        </p:nvSpPr>
        <p:spPr>
          <a:xfrm>
            <a:off x="1813908" y="3378841"/>
            <a:ext cx="5336195" cy="923330"/>
          </a:xfrm>
          <a:prstGeom prst="rect">
            <a:avLst/>
          </a:prstGeom>
          <a:noFill/>
        </p:spPr>
        <p:txBody>
          <a:bodyPr wrap="square" rtlCol="0">
            <a:spAutoFit/>
          </a:bodyPr>
          <a:lstStyle/>
          <a:p>
            <a:r>
              <a:rPr lang="fr-FR" sz="5400" dirty="0"/>
              <a:t>42 + 36</a:t>
            </a:r>
            <a:endParaRPr lang="fr-FR" sz="5400" b="1" dirty="0">
              <a:solidFill>
                <a:srgbClr val="0070C0"/>
              </a:solidFill>
            </a:endParaRPr>
          </a:p>
        </p:txBody>
      </p:sp>
      <p:sp>
        <p:nvSpPr>
          <p:cNvPr id="2" name="ZoneTexte 1">
            <a:extLst>
              <a:ext uri="{FF2B5EF4-FFF2-40B4-BE49-F238E27FC236}">
                <a16:creationId xmlns:a16="http://schemas.microsoft.com/office/drawing/2014/main" id="{EE1344FC-E59B-A42E-FEBB-6F819D18A2E9}"/>
              </a:ext>
            </a:extLst>
          </p:cNvPr>
          <p:cNvSpPr txBox="1"/>
          <p:nvPr/>
        </p:nvSpPr>
        <p:spPr>
          <a:xfrm>
            <a:off x="564316" y="1663932"/>
            <a:ext cx="3251596" cy="707886"/>
          </a:xfrm>
          <a:prstGeom prst="rect">
            <a:avLst/>
          </a:prstGeom>
          <a:noFill/>
        </p:spPr>
        <p:txBody>
          <a:bodyPr wrap="none" rtlCol="0">
            <a:spAutoFit/>
          </a:bodyPr>
          <a:lstStyle/>
          <a:p>
            <a:r>
              <a:rPr lang="fr-FR" sz="4000" dirty="0"/>
              <a:t>Pose et calcule</a:t>
            </a:r>
          </a:p>
        </p:txBody>
      </p:sp>
      <p:pic>
        <p:nvPicPr>
          <p:cNvPr id="3" name="Image 2">
            <a:extLst>
              <a:ext uri="{FF2B5EF4-FFF2-40B4-BE49-F238E27FC236}">
                <a16:creationId xmlns:a16="http://schemas.microsoft.com/office/drawing/2014/main" id="{6B106F8C-01CC-2E02-40E1-555EE4730E89}"/>
              </a:ext>
            </a:extLst>
          </p:cNvPr>
          <p:cNvPicPr>
            <a:picLocks noChangeAspect="1"/>
          </p:cNvPicPr>
          <p:nvPr/>
        </p:nvPicPr>
        <p:blipFill>
          <a:blip r:embed="rId3"/>
          <a:srcRect t="13596" b="13650"/>
          <a:stretch>
            <a:fillRect/>
          </a:stretch>
        </p:blipFill>
        <p:spPr>
          <a:xfrm>
            <a:off x="5576601" y="229859"/>
            <a:ext cx="1038797" cy="755747"/>
          </a:xfrm>
          <a:prstGeom prst="rect">
            <a:avLst/>
          </a:prstGeom>
        </p:spPr>
      </p:pic>
      <p:sp>
        <p:nvSpPr>
          <p:cNvPr id="8" name="ZoneTexte 7">
            <a:extLst>
              <a:ext uri="{FF2B5EF4-FFF2-40B4-BE49-F238E27FC236}">
                <a16:creationId xmlns:a16="http://schemas.microsoft.com/office/drawing/2014/main" id="{2314B137-9956-B3B8-C853-E278F3AB5907}"/>
              </a:ext>
            </a:extLst>
          </p:cNvPr>
          <p:cNvSpPr txBox="1"/>
          <p:nvPr/>
        </p:nvSpPr>
        <p:spPr>
          <a:xfrm>
            <a:off x="7150103" y="2363179"/>
            <a:ext cx="3959191" cy="1938992"/>
          </a:xfrm>
          <a:prstGeom prst="rect">
            <a:avLst/>
          </a:prstGeom>
          <a:noFill/>
        </p:spPr>
        <p:txBody>
          <a:bodyPr wrap="square" rtlCol="0">
            <a:spAutoFit/>
          </a:bodyPr>
          <a:lstStyle/>
          <a:p>
            <a:pPr algn="ctr"/>
            <a:r>
              <a:rPr lang="fr-FR" sz="4000" dirty="0"/>
              <a:t>Calcul mental sur les tables de multiplication</a:t>
            </a:r>
          </a:p>
        </p:txBody>
      </p:sp>
    </p:spTree>
    <p:extLst>
      <p:ext uri="{BB962C8B-B14F-4D97-AF65-F5344CB8AC3E}">
        <p14:creationId xmlns:p14="http://schemas.microsoft.com/office/powerpoint/2010/main" val="3022659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AE3F5-2664-7C2C-BC6B-31C7176C1AD8}"/>
            </a:ext>
          </a:extLst>
        </p:cNvPr>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668DAE80-7D5F-1D2A-6347-C6A61374BF3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3761C2DB-877D-66E9-7CA2-77F6C5CD227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9" name="ZoneTexte 7">
            <a:extLst>
              <a:ext uri="{FF2B5EF4-FFF2-40B4-BE49-F238E27FC236}">
                <a16:creationId xmlns:a16="http://schemas.microsoft.com/office/drawing/2014/main" id="{473E4053-8077-5DDB-1B59-E68C83BBB9B9}"/>
              </a:ext>
            </a:extLst>
          </p:cNvPr>
          <p:cNvSpPr txBox="1"/>
          <p:nvPr/>
        </p:nvSpPr>
        <p:spPr>
          <a:xfrm>
            <a:off x="646151" y="3013501"/>
            <a:ext cx="5266273" cy="156966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4 +3 = 7       7 – 3 = 4</a:t>
            </a:r>
          </a:p>
          <a:p>
            <a:r>
              <a:rPr lang="fr-FR" sz="4800" dirty="0"/>
              <a:t>                     7 – 4 = 3</a:t>
            </a:r>
          </a:p>
        </p:txBody>
      </p:sp>
      <p:sp>
        <p:nvSpPr>
          <p:cNvPr id="3" name="ZoneTexte 2">
            <a:extLst>
              <a:ext uri="{FF2B5EF4-FFF2-40B4-BE49-F238E27FC236}">
                <a16:creationId xmlns:a16="http://schemas.microsoft.com/office/drawing/2014/main" id="{E607BBB0-1277-6BF4-1FB6-602C05E702B2}"/>
              </a:ext>
            </a:extLst>
          </p:cNvPr>
          <p:cNvSpPr txBox="1"/>
          <p:nvPr/>
        </p:nvSpPr>
        <p:spPr>
          <a:xfrm>
            <a:off x="564316" y="1663932"/>
            <a:ext cx="1913152" cy="707886"/>
          </a:xfrm>
          <a:prstGeom prst="rect">
            <a:avLst/>
          </a:prstGeom>
          <a:noFill/>
        </p:spPr>
        <p:txBody>
          <a:bodyPr wrap="none" rtlCol="0">
            <a:spAutoFit/>
          </a:bodyPr>
          <a:lstStyle/>
          <a:p>
            <a:r>
              <a:rPr lang="fr-FR" sz="4000" dirty="0"/>
              <a:t>Observe</a:t>
            </a:r>
          </a:p>
        </p:txBody>
      </p:sp>
      <p:cxnSp>
        <p:nvCxnSpPr>
          <p:cNvPr id="12" name="Connecteur droit avec flèche 11">
            <a:extLst>
              <a:ext uri="{FF2B5EF4-FFF2-40B4-BE49-F238E27FC236}">
                <a16:creationId xmlns:a16="http://schemas.microsoft.com/office/drawing/2014/main" id="{2474F529-3760-801E-03F4-3F0363A4C06B}"/>
              </a:ext>
            </a:extLst>
          </p:cNvPr>
          <p:cNvCxnSpPr/>
          <p:nvPr/>
        </p:nvCxnSpPr>
        <p:spPr>
          <a:xfrm>
            <a:off x="2940627" y="3429000"/>
            <a:ext cx="519546" cy="0"/>
          </a:xfrm>
          <a:prstGeom prst="straightConnector1">
            <a:avLst/>
          </a:prstGeom>
          <a:ln w="762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pic>
        <p:nvPicPr>
          <p:cNvPr id="15" name="Picture 2">
            <a:extLst>
              <a:ext uri="{FF2B5EF4-FFF2-40B4-BE49-F238E27FC236}">
                <a16:creationId xmlns:a16="http://schemas.microsoft.com/office/drawing/2014/main" id="{A14DBB97-6D03-F7CE-219D-2C664AADD3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50682" y="255750"/>
            <a:ext cx="123825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7" name="Image 16">
            <a:extLst>
              <a:ext uri="{FF2B5EF4-FFF2-40B4-BE49-F238E27FC236}">
                <a16:creationId xmlns:a16="http://schemas.microsoft.com/office/drawing/2014/main" id="{8EB070C1-B70D-EF46-377B-EC1678606AD7}"/>
              </a:ext>
            </a:extLst>
          </p:cNvPr>
          <p:cNvPicPr>
            <a:picLocks noChangeAspect="1"/>
          </p:cNvPicPr>
          <p:nvPr/>
        </p:nvPicPr>
        <p:blipFill>
          <a:blip r:embed="rId4"/>
          <a:stretch>
            <a:fillRect/>
          </a:stretch>
        </p:blipFill>
        <p:spPr>
          <a:xfrm>
            <a:off x="6521783" y="926121"/>
            <a:ext cx="4003418" cy="5744419"/>
          </a:xfrm>
          <a:prstGeom prst="rect">
            <a:avLst/>
          </a:prstGeom>
        </p:spPr>
      </p:pic>
      <p:sp>
        <p:nvSpPr>
          <p:cNvPr id="18" name="ZoneTexte 17">
            <a:extLst>
              <a:ext uri="{FF2B5EF4-FFF2-40B4-BE49-F238E27FC236}">
                <a16:creationId xmlns:a16="http://schemas.microsoft.com/office/drawing/2014/main" id="{78994E0E-9FA5-30B4-2760-0842E8D66154}"/>
              </a:ext>
            </a:extLst>
          </p:cNvPr>
          <p:cNvSpPr txBox="1"/>
          <p:nvPr/>
        </p:nvSpPr>
        <p:spPr>
          <a:xfrm>
            <a:off x="6521783" y="255750"/>
            <a:ext cx="2056973" cy="584775"/>
          </a:xfrm>
          <a:prstGeom prst="rect">
            <a:avLst/>
          </a:prstGeom>
          <a:noFill/>
        </p:spPr>
        <p:txBody>
          <a:bodyPr wrap="none" rtlCol="0">
            <a:spAutoFit/>
          </a:bodyPr>
          <a:lstStyle/>
          <a:p>
            <a:r>
              <a:rPr lang="fr-FR" sz="3200" dirty="0"/>
              <a:t>J’apprends.</a:t>
            </a:r>
          </a:p>
        </p:txBody>
      </p:sp>
    </p:spTree>
    <p:extLst>
      <p:ext uri="{BB962C8B-B14F-4D97-AF65-F5344CB8AC3E}">
        <p14:creationId xmlns:p14="http://schemas.microsoft.com/office/powerpoint/2010/main" val="4096782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AA9FA2-B50F-8115-9946-2CA5E97C7067}"/>
            </a:ext>
          </a:extLst>
        </p:cNvPr>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C5634750-B5F5-15DA-5B9C-F4D9E0C55AD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45B1E528-8BBB-DB78-1E66-D85EC447EEAC}"/>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9" name="ZoneTexte 7">
            <a:extLst>
              <a:ext uri="{FF2B5EF4-FFF2-40B4-BE49-F238E27FC236}">
                <a16:creationId xmlns:a16="http://schemas.microsoft.com/office/drawing/2014/main" id="{7E066102-824F-19BB-C20B-02F65D2E9163}"/>
              </a:ext>
            </a:extLst>
          </p:cNvPr>
          <p:cNvSpPr txBox="1"/>
          <p:nvPr/>
        </p:nvSpPr>
        <p:spPr>
          <a:xfrm>
            <a:off x="1716416" y="2495825"/>
            <a:ext cx="3167312" cy="37856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800" dirty="0"/>
              <a:t>7 – 2 = … </a:t>
            </a:r>
          </a:p>
          <a:p>
            <a:r>
              <a:rPr lang="fr-FR" sz="4800" dirty="0"/>
              <a:t>8 – 3 = … </a:t>
            </a:r>
          </a:p>
          <a:p>
            <a:r>
              <a:rPr lang="fr-FR" sz="4800" dirty="0"/>
              <a:t>7 – 4 = … </a:t>
            </a:r>
          </a:p>
          <a:p>
            <a:r>
              <a:rPr lang="fr-FR" sz="4800" dirty="0"/>
              <a:t>12 – 6 = … </a:t>
            </a:r>
          </a:p>
          <a:p>
            <a:r>
              <a:rPr lang="fr-FR" sz="4800" dirty="0"/>
              <a:t>13 – 5 = … </a:t>
            </a:r>
          </a:p>
        </p:txBody>
      </p:sp>
      <p:pic>
        <p:nvPicPr>
          <p:cNvPr id="10" name="Image 9">
            <a:extLst>
              <a:ext uri="{FF2B5EF4-FFF2-40B4-BE49-F238E27FC236}">
                <a16:creationId xmlns:a16="http://schemas.microsoft.com/office/drawing/2014/main" id="{19A6A46F-9113-2013-B97F-DBFE0FDDF067}"/>
              </a:ext>
            </a:extLst>
          </p:cNvPr>
          <p:cNvPicPr>
            <a:picLocks noChangeAspect="1"/>
          </p:cNvPicPr>
          <p:nvPr/>
        </p:nvPicPr>
        <p:blipFill>
          <a:blip r:embed="rId3"/>
          <a:stretch>
            <a:fillRect/>
          </a:stretch>
        </p:blipFill>
        <p:spPr>
          <a:xfrm>
            <a:off x="234881" y="209915"/>
            <a:ext cx="1362758" cy="1343564"/>
          </a:xfrm>
          <a:prstGeom prst="rect">
            <a:avLst/>
          </a:prstGeom>
        </p:spPr>
      </p:pic>
      <p:sp>
        <p:nvSpPr>
          <p:cNvPr id="3" name="ZoneTexte 2">
            <a:extLst>
              <a:ext uri="{FF2B5EF4-FFF2-40B4-BE49-F238E27FC236}">
                <a16:creationId xmlns:a16="http://schemas.microsoft.com/office/drawing/2014/main" id="{3028DE78-231D-0C24-E1F2-2BC799A913AD}"/>
              </a:ext>
            </a:extLst>
          </p:cNvPr>
          <p:cNvSpPr txBox="1"/>
          <p:nvPr/>
        </p:nvSpPr>
        <p:spPr>
          <a:xfrm>
            <a:off x="2707514" y="1067781"/>
            <a:ext cx="1678665" cy="707886"/>
          </a:xfrm>
          <a:prstGeom prst="rect">
            <a:avLst/>
          </a:prstGeom>
          <a:noFill/>
        </p:spPr>
        <p:txBody>
          <a:bodyPr wrap="none" rtlCol="0">
            <a:spAutoFit/>
          </a:bodyPr>
          <a:lstStyle/>
          <a:p>
            <a:r>
              <a:rPr lang="fr-FR" sz="4000" dirty="0"/>
              <a:t>Calcule</a:t>
            </a:r>
          </a:p>
        </p:txBody>
      </p:sp>
      <p:pic>
        <p:nvPicPr>
          <p:cNvPr id="8" name="Picture 2">
            <a:extLst>
              <a:ext uri="{FF2B5EF4-FFF2-40B4-BE49-F238E27FC236}">
                <a16:creationId xmlns:a16="http://schemas.microsoft.com/office/drawing/2014/main" id="{1837596C-526E-638E-89A2-1E48CC6A26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50682" y="255750"/>
            <a:ext cx="123825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1" name="ZoneTexte 10">
            <a:extLst>
              <a:ext uri="{FF2B5EF4-FFF2-40B4-BE49-F238E27FC236}">
                <a16:creationId xmlns:a16="http://schemas.microsoft.com/office/drawing/2014/main" id="{86B85822-BCC1-6097-4332-70B0ACB7425A}"/>
              </a:ext>
            </a:extLst>
          </p:cNvPr>
          <p:cNvSpPr txBox="1"/>
          <p:nvPr/>
        </p:nvSpPr>
        <p:spPr>
          <a:xfrm>
            <a:off x="6096000" y="300271"/>
            <a:ext cx="4401974" cy="584775"/>
          </a:xfrm>
          <a:prstGeom prst="rect">
            <a:avLst/>
          </a:prstGeom>
          <a:noFill/>
        </p:spPr>
        <p:txBody>
          <a:bodyPr wrap="none" rtlCol="0">
            <a:spAutoFit/>
          </a:bodyPr>
          <a:lstStyle/>
          <a:p>
            <a:r>
              <a:rPr lang="fr-FR" sz="3200" dirty="0"/>
              <a:t>J’apprends la table de 25.</a:t>
            </a:r>
          </a:p>
        </p:txBody>
      </p:sp>
      <p:sp>
        <p:nvSpPr>
          <p:cNvPr id="13" name="ZoneTexte 7">
            <a:extLst>
              <a:ext uri="{FF2B5EF4-FFF2-40B4-BE49-F238E27FC236}">
                <a16:creationId xmlns:a16="http://schemas.microsoft.com/office/drawing/2014/main" id="{23F892BC-87C6-67AD-00EE-CC63DD2D8196}"/>
              </a:ext>
            </a:extLst>
          </p:cNvPr>
          <p:cNvSpPr txBox="1"/>
          <p:nvPr/>
        </p:nvSpPr>
        <p:spPr>
          <a:xfrm>
            <a:off x="7572721" y="1332127"/>
            <a:ext cx="3167312" cy="5016758"/>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3200" dirty="0"/>
              <a:t>1 x 25 = 25</a:t>
            </a:r>
          </a:p>
          <a:p>
            <a:r>
              <a:rPr lang="fr-FR" sz="3200" dirty="0"/>
              <a:t>2 x 25 = 50</a:t>
            </a:r>
          </a:p>
          <a:p>
            <a:r>
              <a:rPr lang="fr-FR" sz="3200" dirty="0"/>
              <a:t>3 x 25 = 75</a:t>
            </a:r>
          </a:p>
          <a:p>
            <a:r>
              <a:rPr lang="fr-FR" sz="3200" dirty="0"/>
              <a:t>4 x 25 = 100</a:t>
            </a:r>
          </a:p>
          <a:p>
            <a:r>
              <a:rPr lang="fr-FR" sz="3200" dirty="0"/>
              <a:t>5 x 25 = 125</a:t>
            </a:r>
          </a:p>
          <a:p>
            <a:r>
              <a:rPr lang="fr-FR" sz="3200" dirty="0"/>
              <a:t>6 x 25 = 150</a:t>
            </a:r>
          </a:p>
          <a:p>
            <a:r>
              <a:rPr lang="fr-FR" sz="3200" dirty="0"/>
              <a:t>7 x 25 = 175</a:t>
            </a:r>
          </a:p>
          <a:p>
            <a:r>
              <a:rPr lang="fr-FR" sz="3200" dirty="0"/>
              <a:t>8 x 25 = 200</a:t>
            </a:r>
          </a:p>
          <a:p>
            <a:r>
              <a:rPr lang="fr-FR" sz="3200" dirty="0"/>
              <a:t>9 x 25 = 225</a:t>
            </a:r>
          </a:p>
          <a:p>
            <a:r>
              <a:rPr lang="fr-FR" sz="3200" dirty="0"/>
              <a:t>10 x 25 = 250</a:t>
            </a:r>
          </a:p>
        </p:txBody>
      </p:sp>
    </p:spTree>
    <p:extLst>
      <p:ext uri="{BB962C8B-B14F-4D97-AF65-F5344CB8AC3E}">
        <p14:creationId xmlns:p14="http://schemas.microsoft.com/office/powerpoint/2010/main" val="2819279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900281"/>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en deux étapes.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multiplicatifs</a:t>
              </a:r>
            </a:p>
            <a:p>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Image 4">
            <a:extLst>
              <a:ext uri="{FF2B5EF4-FFF2-40B4-BE49-F238E27FC236}">
                <a16:creationId xmlns:a16="http://schemas.microsoft.com/office/drawing/2014/main" id="{3FC26409-F4D7-77BC-74C9-3AE09FF5EE0E}"/>
              </a:ext>
            </a:extLst>
          </p:cNvPr>
          <p:cNvPicPr>
            <a:picLocks noChangeAspect="1"/>
          </p:cNvPicPr>
          <p:nvPr/>
        </p:nvPicPr>
        <p:blipFill>
          <a:blip r:embed="rId3"/>
          <a:srcRect t="13596" b="13650"/>
          <a:stretch>
            <a:fillRect/>
          </a:stretch>
        </p:blipFill>
        <p:spPr>
          <a:xfrm>
            <a:off x="5576601" y="458459"/>
            <a:ext cx="1038797" cy="755747"/>
          </a:xfrm>
          <a:prstGeom prst="rect">
            <a:avLst/>
          </a:prstGeom>
        </p:spPr>
      </p:pic>
      <p:sp>
        <p:nvSpPr>
          <p:cNvPr id="7" name="ZoneTexte 6">
            <a:extLst>
              <a:ext uri="{FF2B5EF4-FFF2-40B4-BE49-F238E27FC236}">
                <a16:creationId xmlns:a16="http://schemas.microsoft.com/office/drawing/2014/main" id="{EFFD5FBB-4A6F-1FB6-3692-4025D9279BC1}"/>
              </a:ext>
            </a:extLst>
          </p:cNvPr>
          <p:cNvSpPr txBox="1"/>
          <p:nvPr/>
        </p:nvSpPr>
        <p:spPr>
          <a:xfrm>
            <a:off x="6897432" y="2326821"/>
            <a:ext cx="4293573" cy="184084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Je range 30 œufs dans des boites de 6 œufs.</a:t>
            </a:r>
          </a:p>
          <a:p>
            <a:r>
              <a:rPr lang="fr-FR" sz="2400" b="1" dirty="0"/>
              <a:t>Combien de boites puis-je remplir ? </a:t>
            </a:r>
          </a:p>
        </p:txBody>
      </p:sp>
      <p:pic>
        <p:nvPicPr>
          <p:cNvPr id="2050" name="Picture 2">
            <a:extLst>
              <a:ext uri="{FF2B5EF4-FFF2-40B4-BE49-F238E27FC236}">
                <a16:creationId xmlns:a16="http://schemas.microsoft.com/office/drawing/2014/main" id="{1C6BB620-851B-48AC-3274-D0C93A7CEB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459" y="265674"/>
            <a:ext cx="1335088" cy="18970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ZoneTexte 9">
            <a:extLst>
              <a:ext uri="{FF2B5EF4-FFF2-40B4-BE49-F238E27FC236}">
                <a16:creationId xmlns:a16="http://schemas.microsoft.com/office/drawing/2014/main" id="{BB0C56FD-0D2D-43A2-C268-687DA071EAA7}"/>
              </a:ext>
            </a:extLst>
          </p:cNvPr>
          <p:cNvSpPr txBox="1"/>
          <p:nvPr/>
        </p:nvSpPr>
        <p:spPr>
          <a:xfrm>
            <a:off x="405158"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1</a:t>
            </a:r>
          </a:p>
          <a:p>
            <a:r>
              <a:rPr lang="fr-FR" sz="2600" b="1" dirty="0"/>
              <a:t>2/ </a:t>
            </a:r>
            <a:r>
              <a:rPr lang="fr-FR" sz="2600" dirty="0"/>
              <a:t>Fais les exercices</a:t>
            </a:r>
            <a:endParaRPr lang="fr-FR" sz="2600" b="1" dirty="0"/>
          </a:p>
        </p:txBody>
      </p:sp>
      <p:pic>
        <p:nvPicPr>
          <p:cNvPr id="6" name="Image 5">
            <a:extLst>
              <a:ext uri="{FF2B5EF4-FFF2-40B4-BE49-F238E27FC236}">
                <a16:creationId xmlns:a16="http://schemas.microsoft.com/office/drawing/2014/main" id="{38DFBF79-FB9A-6FCA-F21F-48B8523624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58702" y="4512129"/>
            <a:ext cx="1932303" cy="1452253"/>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E9E2F-E731-385A-7900-913D24306FED}"/>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A986F037-6CAC-8B6B-EDDA-BAFCFF9371B9}"/>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5D73F34A-B297-47E0-62C4-956BA76B56F8}"/>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Image 4">
            <a:extLst>
              <a:ext uri="{FF2B5EF4-FFF2-40B4-BE49-F238E27FC236}">
                <a16:creationId xmlns:a16="http://schemas.microsoft.com/office/drawing/2014/main" id="{A01DB99D-4E29-DD54-C4FC-CDDB36586836}"/>
              </a:ext>
            </a:extLst>
          </p:cNvPr>
          <p:cNvPicPr>
            <a:picLocks noChangeAspect="1"/>
          </p:cNvPicPr>
          <p:nvPr/>
        </p:nvPicPr>
        <p:blipFill>
          <a:blip r:embed="rId3"/>
          <a:srcRect t="13596" b="13650"/>
          <a:stretch>
            <a:fillRect/>
          </a:stretch>
        </p:blipFill>
        <p:spPr>
          <a:xfrm>
            <a:off x="5576601" y="458459"/>
            <a:ext cx="1038797" cy="755747"/>
          </a:xfrm>
          <a:prstGeom prst="rect">
            <a:avLst/>
          </a:prstGeom>
        </p:spPr>
      </p:pic>
      <p:sp>
        <p:nvSpPr>
          <p:cNvPr id="3" name="ZoneTexte 2">
            <a:extLst>
              <a:ext uri="{FF2B5EF4-FFF2-40B4-BE49-F238E27FC236}">
                <a16:creationId xmlns:a16="http://schemas.microsoft.com/office/drawing/2014/main" id="{3AC326BF-F641-1151-1510-9809D55118B2}"/>
              </a:ext>
            </a:extLst>
          </p:cNvPr>
          <p:cNvSpPr txBox="1"/>
          <p:nvPr/>
        </p:nvSpPr>
        <p:spPr>
          <a:xfrm>
            <a:off x="6897433" y="2326821"/>
            <a:ext cx="3950676" cy="2210175"/>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Le fleuriste range 24 tulipes par bouquets de 8.</a:t>
            </a:r>
          </a:p>
          <a:p>
            <a:endParaRPr lang="fr-FR" sz="2400" dirty="0"/>
          </a:p>
          <a:p>
            <a:r>
              <a:rPr lang="fr-FR" sz="2400" b="1" dirty="0"/>
              <a:t>Combien de bouquets va-t-il pouvoir faire ?</a:t>
            </a:r>
          </a:p>
        </p:txBody>
      </p:sp>
      <p:pic>
        <p:nvPicPr>
          <p:cNvPr id="7" name="Image 6">
            <a:extLst>
              <a:ext uri="{FF2B5EF4-FFF2-40B4-BE49-F238E27FC236}">
                <a16:creationId xmlns:a16="http://schemas.microsoft.com/office/drawing/2014/main" id="{F7404F04-D63A-3296-3BE3-DA68F02440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94817" y="4785954"/>
            <a:ext cx="1417419" cy="1417419"/>
          </a:xfrm>
          <a:prstGeom prst="rect">
            <a:avLst/>
          </a:prstGeom>
        </p:spPr>
      </p:pic>
      <p:pic>
        <p:nvPicPr>
          <p:cNvPr id="8" name="Picture 2">
            <a:extLst>
              <a:ext uri="{FF2B5EF4-FFF2-40B4-BE49-F238E27FC236}">
                <a16:creationId xmlns:a16="http://schemas.microsoft.com/office/drawing/2014/main" id="{88CDB852-11A3-0115-0712-C2B096A753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459" y="265674"/>
            <a:ext cx="1335088" cy="18970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9" name="ZoneTexte 9">
            <a:extLst>
              <a:ext uri="{FF2B5EF4-FFF2-40B4-BE49-F238E27FC236}">
                <a16:creationId xmlns:a16="http://schemas.microsoft.com/office/drawing/2014/main" id="{F0C13683-9ED5-C689-9DC0-BBE0015924BF}"/>
              </a:ext>
            </a:extLst>
          </p:cNvPr>
          <p:cNvSpPr txBox="1"/>
          <p:nvPr/>
        </p:nvSpPr>
        <p:spPr>
          <a:xfrm>
            <a:off x="405158" y="3285181"/>
            <a:ext cx="5606590"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r>
              <a:rPr lang="fr-FR" sz="2600" dirty="0">
                <a:effectLst>
                  <a:outerShdw blurRad="38100" dist="38100" dir="2700000" algn="tl">
                    <a:srgbClr val="000000">
                      <a:alpha val="43137"/>
                    </a:srgbClr>
                  </a:outerShdw>
                </a:effectLst>
              </a:rPr>
              <a:t> 1</a:t>
            </a:r>
          </a:p>
          <a:p>
            <a:r>
              <a:rPr lang="fr-FR" sz="2600" b="1" dirty="0"/>
              <a:t>2/ </a:t>
            </a:r>
            <a:r>
              <a:rPr lang="fr-FR" sz="2600" dirty="0"/>
              <a:t>Fais les exercices</a:t>
            </a:r>
            <a:endParaRPr lang="fr-FR" sz="2600" b="1" dirty="0"/>
          </a:p>
        </p:txBody>
      </p:sp>
    </p:spTree>
    <p:extLst>
      <p:ext uri="{BB962C8B-B14F-4D97-AF65-F5344CB8AC3E}">
        <p14:creationId xmlns:p14="http://schemas.microsoft.com/office/powerpoint/2010/main" val="17583596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1965780"/>
              <a:ext cx="7674795" cy="1904226"/>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dans les deux sens les tables d’addition.</a:t>
              </a:r>
            </a:p>
            <a:p>
              <a:pPr marL="457200" indent="-457200">
                <a:buFont typeface="Wingdings" panose="05000000000000000000" pitchFamily="2" charset="2"/>
                <a:buChar char="è"/>
              </a:pPr>
              <a:endParaRPr lang="fr-FR" sz="3200" dirty="0"/>
            </a:p>
            <a:p>
              <a:pPr marL="457200" lvl="0" indent="-457200" defTabSz="457200">
                <a:buFont typeface="Wingdings" panose="05000000000000000000" pitchFamily="2" charset="2"/>
                <a:buChar char="è"/>
                <a:defRPr/>
              </a:pPr>
              <a:r>
                <a:rPr lang="fr-FR" sz="3200" b="1" dirty="0">
                  <a:solidFill>
                    <a:prstClr val="white"/>
                  </a:solidFill>
                </a:rPr>
                <a:t>Je résous des problèmes multiplicatifs.</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5" name="ZoneTexte 9">
            <a:extLst>
              <a:ext uri="{FF2B5EF4-FFF2-40B4-BE49-F238E27FC236}">
                <a16:creationId xmlns:a16="http://schemas.microsoft.com/office/drawing/2014/main" id="{1409994B-ED17-5890-350F-004CB5BA1D05}"/>
              </a:ext>
            </a:extLst>
          </p:cNvPr>
          <p:cNvSpPr txBox="1"/>
          <p:nvPr/>
        </p:nvSpPr>
        <p:spPr>
          <a:xfrm>
            <a:off x="1228422" y="1305608"/>
            <a:ext cx="2668167"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Observe. </a:t>
            </a:r>
            <a:endParaRPr lang="fr-FR" sz="4400" b="1" dirty="0"/>
          </a:p>
        </p:txBody>
      </p:sp>
      <p:sp>
        <p:nvSpPr>
          <p:cNvPr id="9" name="ZoneTexte 8">
            <a:extLst>
              <a:ext uri="{FF2B5EF4-FFF2-40B4-BE49-F238E27FC236}">
                <a16:creationId xmlns:a16="http://schemas.microsoft.com/office/drawing/2014/main" id="{1F257EB4-3358-89EC-8ED6-566C1DFBA8D0}"/>
              </a:ext>
            </a:extLst>
          </p:cNvPr>
          <p:cNvSpPr txBox="1"/>
          <p:nvPr/>
        </p:nvSpPr>
        <p:spPr>
          <a:xfrm>
            <a:off x="542925" y="2417482"/>
            <a:ext cx="6094268" cy="830997"/>
          </a:xfrm>
          <a:prstGeom prst="rect">
            <a:avLst/>
          </a:prstGeom>
          <a:noFill/>
        </p:spPr>
        <p:txBody>
          <a:bodyPr wrap="square">
            <a:spAutoFit/>
          </a:bodyPr>
          <a:lstStyle/>
          <a:p>
            <a:r>
              <a:rPr lang="fr-FR" sz="4800" dirty="0">
                <a:solidFill>
                  <a:srgbClr val="0070C0"/>
                </a:solidFill>
              </a:rPr>
              <a:t>7</a:t>
            </a:r>
            <a:r>
              <a:rPr lang="fr-FR" sz="4800" dirty="0"/>
              <a:t> + </a:t>
            </a:r>
            <a:r>
              <a:rPr lang="fr-FR" sz="4800" dirty="0">
                <a:solidFill>
                  <a:srgbClr val="00B050"/>
                </a:solidFill>
              </a:rPr>
              <a:t>3</a:t>
            </a:r>
            <a:r>
              <a:rPr lang="fr-FR" sz="4800" dirty="0"/>
              <a:t> = </a:t>
            </a:r>
            <a:r>
              <a:rPr lang="fr-FR" sz="4800" dirty="0">
                <a:solidFill>
                  <a:srgbClr val="C00000"/>
                </a:solidFill>
              </a:rPr>
              <a:t>10</a:t>
            </a:r>
          </a:p>
        </p:txBody>
      </p:sp>
      <p:sp>
        <p:nvSpPr>
          <p:cNvPr id="10" name="Rectangle 9">
            <a:extLst>
              <a:ext uri="{FF2B5EF4-FFF2-40B4-BE49-F238E27FC236}">
                <a16:creationId xmlns:a16="http://schemas.microsoft.com/office/drawing/2014/main" id="{412C6224-866D-41AD-3A3C-4203D430F149}"/>
              </a:ext>
            </a:extLst>
          </p:cNvPr>
          <p:cNvSpPr/>
          <p:nvPr/>
        </p:nvSpPr>
        <p:spPr>
          <a:xfrm>
            <a:off x="1519462" y="4897109"/>
            <a:ext cx="2232561" cy="7200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4000" b="1" dirty="0"/>
              <a:t>7</a:t>
            </a:r>
            <a:endParaRPr lang="fr-FR" sz="4000" dirty="0"/>
          </a:p>
        </p:txBody>
      </p:sp>
      <p:sp>
        <p:nvSpPr>
          <p:cNvPr id="11" name="Rectangle 10">
            <a:extLst>
              <a:ext uri="{FF2B5EF4-FFF2-40B4-BE49-F238E27FC236}">
                <a16:creationId xmlns:a16="http://schemas.microsoft.com/office/drawing/2014/main" id="{58575954-53F4-79C6-2758-DB9630A1E65D}"/>
              </a:ext>
            </a:extLst>
          </p:cNvPr>
          <p:cNvSpPr/>
          <p:nvPr/>
        </p:nvSpPr>
        <p:spPr>
          <a:xfrm>
            <a:off x="3752023" y="4897109"/>
            <a:ext cx="1367440" cy="7200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4000" b="1" dirty="0"/>
              <a:t>3</a:t>
            </a:r>
          </a:p>
        </p:txBody>
      </p:sp>
      <p:sp>
        <p:nvSpPr>
          <p:cNvPr id="12" name="Rectangle 11">
            <a:extLst>
              <a:ext uri="{FF2B5EF4-FFF2-40B4-BE49-F238E27FC236}">
                <a16:creationId xmlns:a16="http://schemas.microsoft.com/office/drawing/2014/main" id="{C38FCA5D-1E25-00E3-AAC7-3814B29F609C}"/>
              </a:ext>
            </a:extLst>
          </p:cNvPr>
          <p:cNvSpPr/>
          <p:nvPr/>
        </p:nvSpPr>
        <p:spPr>
          <a:xfrm>
            <a:off x="1519463" y="4177109"/>
            <a:ext cx="3600000" cy="720000"/>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fr-FR" sz="4000" b="1" dirty="0"/>
              <a:t>10</a:t>
            </a:r>
          </a:p>
        </p:txBody>
      </p:sp>
      <p:pic>
        <p:nvPicPr>
          <p:cNvPr id="4098" name="Picture 2">
            <a:extLst>
              <a:ext uri="{FF2B5EF4-FFF2-40B4-BE49-F238E27FC236}">
                <a16:creationId xmlns:a16="http://schemas.microsoft.com/office/drawing/2014/main" id="{ABE68C98-6532-0AC0-E5FE-56AAADAEF8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4591" y="176645"/>
            <a:ext cx="123825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4" name="Image 13">
            <a:extLst>
              <a:ext uri="{FF2B5EF4-FFF2-40B4-BE49-F238E27FC236}">
                <a16:creationId xmlns:a16="http://schemas.microsoft.com/office/drawing/2014/main" id="{A880BD31-5D22-F8A7-B210-0A11DC9E408F}"/>
              </a:ext>
            </a:extLst>
          </p:cNvPr>
          <p:cNvPicPr>
            <a:picLocks noChangeAspect="1"/>
          </p:cNvPicPr>
          <p:nvPr/>
        </p:nvPicPr>
        <p:blipFill>
          <a:blip r:embed="rId4"/>
          <a:stretch>
            <a:fillRect/>
          </a:stretch>
        </p:blipFill>
        <p:spPr>
          <a:xfrm>
            <a:off x="6371618" y="553969"/>
            <a:ext cx="4143981" cy="5933217"/>
          </a:xfrm>
          <a:prstGeom prst="rect">
            <a:avLst/>
          </a:prstGeom>
        </p:spPr>
      </p:pic>
    </p:spTree>
    <p:extLst>
      <p:ext uri="{BB962C8B-B14F-4D97-AF65-F5344CB8AC3E}">
        <p14:creationId xmlns:p14="http://schemas.microsoft.com/office/powerpoint/2010/main" val="3939692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72AF8-E2F8-66CE-8C0B-3A857DC4048F}"/>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6741AF9-3F7F-BDD9-0E88-C3147225AB7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88E5111-C59A-51BD-B4E8-BD81AD75FD7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5" name="Image 4">
            <a:extLst>
              <a:ext uri="{FF2B5EF4-FFF2-40B4-BE49-F238E27FC236}">
                <a16:creationId xmlns:a16="http://schemas.microsoft.com/office/drawing/2014/main" id="{629B294A-F8A8-243E-E098-916F8410CED3}"/>
              </a:ext>
            </a:extLst>
          </p:cNvPr>
          <p:cNvPicPr>
            <a:picLocks noChangeAspect="1"/>
          </p:cNvPicPr>
          <p:nvPr/>
        </p:nvPicPr>
        <p:blipFill>
          <a:blip r:embed="rId3"/>
          <a:stretch>
            <a:fillRect/>
          </a:stretch>
        </p:blipFill>
        <p:spPr>
          <a:xfrm>
            <a:off x="324217" y="2844065"/>
            <a:ext cx="5324571" cy="2708327"/>
          </a:xfrm>
          <a:prstGeom prst="rect">
            <a:avLst/>
          </a:prstGeom>
        </p:spPr>
      </p:pic>
      <p:sp>
        <p:nvSpPr>
          <p:cNvPr id="7" name="ZoneTexte 9">
            <a:extLst>
              <a:ext uri="{FF2B5EF4-FFF2-40B4-BE49-F238E27FC236}">
                <a16:creationId xmlns:a16="http://schemas.microsoft.com/office/drawing/2014/main" id="{82253B79-B40C-EB68-B97E-1DD43165429C}"/>
              </a:ext>
            </a:extLst>
          </p:cNvPr>
          <p:cNvSpPr txBox="1"/>
          <p:nvPr/>
        </p:nvSpPr>
        <p:spPr>
          <a:xfrm>
            <a:off x="1228422" y="1305608"/>
            <a:ext cx="2668167"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400" dirty="0"/>
              <a:t>Observe. </a:t>
            </a:r>
            <a:endParaRPr lang="fr-FR" sz="4400" b="1" dirty="0"/>
          </a:p>
        </p:txBody>
      </p:sp>
      <p:pic>
        <p:nvPicPr>
          <p:cNvPr id="14" name="Image 13">
            <a:extLst>
              <a:ext uri="{FF2B5EF4-FFF2-40B4-BE49-F238E27FC236}">
                <a16:creationId xmlns:a16="http://schemas.microsoft.com/office/drawing/2014/main" id="{67495180-CF31-1A10-CB13-8194C555DCDF}"/>
              </a:ext>
            </a:extLst>
          </p:cNvPr>
          <p:cNvPicPr>
            <a:picLocks noChangeAspect="1"/>
          </p:cNvPicPr>
          <p:nvPr/>
        </p:nvPicPr>
        <p:blipFill>
          <a:blip r:embed="rId4"/>
          <a:stretch>
            <a:fillRect/>
          </a:stretch>
        </p:blipFill>
        <p:spPr>
          <a:xfrm>
            <a:off x="6543213" y="2428032"/>
            <a:ext cx="4953429" cy="3215919"/>
          </a:xfrm>
          <a:prstGeom prst="rect">
            <a:avLst/>
          </a:prstGeom>
        </p:spPr>
      </p:pic>
      <p:sp>
        <p:nvSpPr>
          <p:cNvPr id="15" name="ZoneTexte 14">
            <a:extLst>
              <a:ext uri="{FF2B5EF4-FFF2-40B4-BE49-F238E27FC236}">
                <a16:creationId xmlns:a16="http://schemas.microsoft.com/office/drawing/2014/main" id="{206F9D60-AAE3-CA71-F7AE-B69E4458C2FB}"/>
              </a:ext>
            </a:extLst>
          </p:cNvPr>
          <p:cNvSpPr txBox="1"/>
          <p:nvPr/>
        </p:nvSpPr>
        <p:spPr>
          <a:xfrm>
            <a:off x="7644212" y="633836"/>
            <a:ext cx="3852430" cy="1035668"/>
          </a:xfrm>
          <a:prstGeom prst="rect">
            <a:avLst/>
          </a:prstGeom>
          <a:noFill/>
        </p:spPr>
        <p:txBody>
          <a:bodyPr wrap="square">
            <a:spAutoFit/>
          </a:bodyPr>
          <a:lstStyle/>
          <a:p>
            <a:pPr algn="l">
              <a:lnSpc>
                <a:spcPts val="3645"/>
              </a:lnSpc>
              <a:buNone/>
            </a:pPr>
            <a:r>
              <a:rPr lang="fr-FR" sz="4000" b="0" i="0" strike="noStrike" dirty="0">
                <a:solidFill>
                  <a:srgbClr val="2B3542"/>
                </a:solidFill>
                <a:effectLst/>
                <a:latin typeface="Calibri" panose="020F0502020204030204" pitchFamily="34" charset="0"/>
                <a:ea typeface="Calibri" panose="020F0502020204030204" pitchFamily="34" charset="0"/>
                <a:cs typeface="Calibri" panose="020F0502020204030204" pitchFamily="34" charset="0"/>
              </a:rPr>
              <a:t>Le jeu du </a:t>
            </a:r>
            <a:r>
              <a:rPr lang="fr-FR" sz="4000" b="0" i="0" strike="noStrike" dirty="0" err="1">
                <a:solidFill>
                  <a:srgbClr val="2B3542"/>
                </a:solidFill>
                <a:effectLst/>
                <a:latin typeface="Calibri" panose="020F0502020204030204" pitchFamily="34" charset="0"/>
                <a:ea typeface="Calibri" panose="020F0502020204030204" pitchFamily="34" charset="0"/>
                <a:cs typeface="Calibri" panose="020F0502020204030204" pitchFamily="34" charset="0"/>
              </a:rPr>
              <a:t>comparator</a:t>
            </a:r>
            <a:endParaRPr lang="fr-FR" sz="4000" b="0" i="0" dirty="0">
              <a:solidFill>
                <a:srgbClr val="2B3542"/>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640584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1569660"/>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compare, encadre, intercale des nombres entiers en utilisant les symboles « = », « &lt; », « &gt; ».</a:t>
            </a: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113035-56AE-BFD1-291C-3ED4D4C8EAB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024C5769-FF9C-3B3D-B866-5B94B400CD8C}"/>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086CDC95-9EB3-0FF5-F524-60AE69BD7EA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7" name="ZoneTexte 6">
            <a:extLst>
              <a:ext uri="{FF2B5EF4-FFF2-40B4-BE49-F238E27FC236}">
                <a16:creationId xmlns:a16="http://schemas.microsoft.com/office/drawing/2014/main" id="{DCB714AC-F95F-8010-3AB1-D0A9A0515266}"/>
              </a:ext>
            </a:extLst>
          </p:cNvPr>
          <p:cNvSpPr txBox="1"/>
          <p:nvPr/>
        </p:nvSpPr>
        <p:spPr>
          <a:xfrm>
            <a:off x="1316788" y="686176"/>
            <a:ext cx="4678765" cy="1077218"/>
          </a:xfrm>
          <a:prstGeom prst="rect">
            <a:avLst/>
          </a:prstGeom>
          <a:noFill/>
        </p:spPr>
        <p:txBody>
          <a:bodyPr wrap="square" rtlCol="0">
            <a:spAutoFit/>
          </a:bodyPr>
          <a:lstStyle/>
          <a:p>
            <a:r>
              <a:rPr lang="fr-FR" sz="3200" dirty="0"/>
              <a:t>Écris les deux écritures correspondant aux barres.</a:t>
            </a:r>
          </a:p>
        </p:txBody>
      </p:sp>
      <p:pic>
        <p:nvPicPr>
          <p:cNvPr id="11" name="Image 10">
            <a:extLst>
              <a:ext uri="{FF2B5EF4-FFF2-40B4-BE49-F238E27FC236}">
                <a16:creationId xmlns:a16="http://schemas.microsoft.com/office/drawing/2014/main" id="{13F0E4AD-6C6D-E8DC-4239-0D9917FBB04C}"/>
              </a:ext>
            </a:extLst>
          </p:cNvPr>
          <p:cNvPicPr>
            <a:picLocks noChangeAspect="1"/>
          </p:cNvPicPr>
          <p:nvPr/>
        </p:nvPicPr>
        <p:blipFill>
          <a:blip r:embed="rId3"/>
          <a:stretch>
            <a:fillRect/>
          </a:stretch>
        </p:blipFill>
        <p:spPr>
          <a:xfrm>
            <a:off x="426487" y="3078769"/>
            <a:ext cx="5301976" cy="2350471"/>
          </a:xfrm>
          <a:prstGeom prst="rect">
            <a:avLst/>
          </a:prstGeom>
        </p:spPr>
      </p:pic>
      <p:pic>
        <p:nvPicPr>
          <p:cNvPr id="13" name="Image 12">
            <a:extLst>
              <a:ext uri="{FF2B5EF4-FFF2-40B4-BE49-F238E27FC236}">
                <a16:creationId xmlns:a16="http://schemas.microsoft.com/office/drawing/2014/main" id="{7EEA5E9C-E52D-6006-59A7-CF20B3103CB2}"/>
              </a:ext>
            </a:extLst>
          </p:cNvPr>
          <p:cNvPicPr>
            <a:picLocks noChangeAspect="1"/>
          </p:cNvPicPr>
          <p:nvPr/>
        </p:nvPicPr>
        <p:blipFill>
          <a:blip r:embed="rId4"/>
          <a:stretch>
            <a:fillRect/>
          </a:stretch>
        </p:blipFill>
        <p:spPr>
          <a:xfrm>
            <a:off x="6363089" y="926352"/>
            <a:ext cx="5700152" cy="4304834"/>
          </a:xfrm>
          <a:prstGeom prst="rect">
            <a:avLst/>
          </a:prstGeom>
        </p:spPr>
      </p:pic>
    </p:spTree>
    <p:extLst>
      <p:ext uri="{BB962C8B-B14F-4D97-AF65-F5344CB8AC3E}">
        <p14:creationId xmlns:p14="http://schemas.microsoft.com/office/powerpoint/2010/main" val="3430484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BBAD16-3C24-0E5D-A4DC-CB9BAB0CE35F}"/>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30064CE3-6741-4E75-6B12-37615DE6174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F92D5B0-374C-1DF1-A29F-E38C82B657B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7" name="ZoneTexte 6">
            <a:extLst>
              <a:ext uri="{FF2B5EF4-FFF2-40B4-BE49-F238E27FC236}">
                <a16:creationId xmlns:a16="http://schemas.microsoft.com/office/drawing/2014/main" id="{D82AE8F3-52C8-CB94-E4BB-4BE9B8723497}"/>
              </a:ext>
            </a:extLst>
          </p:cNvPr>
          <p:cNvSpPr txBox="1"/>
          <p:nvPr/>
        </p:nvSpPr>
        <p:spPr>
          <a:xfrm>
            <a:off x="1316788" y="686176"/>
            <a:ext cx="4678765" cy="1077218"/>
          </a:xfrm>
          <a:prstGeom prst="rect">
            <a:avLst/>
          </a:prstGeom>
          <a:noFill/>
        </p:spPr>
        <p:txBody>
          <a:bodyPr wrap="square" rtlCol="0">
            <a:spAutoFit/>
          </a:bodyPr>
          <a:lstStyle/>
          <a:p>
            <a:r>
              <a:rPr lang="fr-FR" sz="3200" dirty="0"/>
              <a:t>Écris les deux écritures correspondant aux barres.</a:t>
            </a:r>
          </a:p>
        </p:txBody>
      </p:sp>
      <p:pic>
        <p:nvPicPr>
          <p:cNvPr id="5" name="Image 4">
            <a:extLst>
              <a:ext uri="{FF2B5EF4-FFF2-40B4-BE49-F238E27FC236}">
                <a16:creationId xmlns:a16="http://schemas.microsoft.com/office/drawing/2014/main" id="{A8390652-E616-46DC-A6FB-CFF32BF89D73}"/>
              </a:ext>
            </a:extLst>
          </p:cNvPr>
          <p:cNvPicPr>
            <a:picLocks noChangeAspect="1"/>
          </p:cNvPicPr>
          <p:nvPr/>
        </p:nvPicPr>
        <p:blipFill>
          <a:blip r:embed="rId3"/>
          <a:stretch>
            <a:fillRect/>
          </a:stretch>
        </p:blipFill>
        <p:spPr>
          <a:xfrm>
            <a:off x="293028" y="2832419"/>
            <a:ext cx="5702525" cy="2539681"/>
          </a:xfrm>
          <a:prstGeom prst="rect">
            <a:avLst/>
          </a:prstGeom>
        </p:spPr>
      </p:pic>
      <p:pic>
        <p:nvPicPr>
          <p:cNvPr id="6" name="Image 5">
            <a:extLst>
              <a:ext uri="{FF2B5EF4-FFF2-40B4-BE49-F238E27FC236}">
                <a16:creationId xmlns:a16="http://schemas.microsoft.com/office/drawing/2014/main" id="{F489CFAF-ABCB-5184-E142-36317044A5D5}"/>
              </a:ext>
            </a:extLst>
          </p:cNvPr>
          <p:cNvPicPr>
            <a:picLocks noChangeAspect="1"/>
          </p:cNvPicPr>
          <p:nvPr/>
        </p:nvPicPr>
        <p:blipFill>
          <a:blip r:embed="rId4"/>
          <a:stretch>
            <a:fillRect/>
          </a:stretch>
        </p:blipFill>
        <p:spPr>
          <a:xfrm>
            <a:off x="6363089" y="926352"/>
            <a:ext cx="5700152" cy="4304834"/>
          </a:xfrm>
          <a:prstGeom prst="rect">
            <a:avLst/>
          </a:prstGeom>
        </p:spPr>
      </p:pic>
    </p:spTree>
    <p:extLst>
      <p:ext uri="{BB962C8B-B14F-4D97-AF65-F5344CB8AC3E}">
        <p14:creationId xmlns:p14="http://schemas.microsoft.com/office/powerpoint/2010/main" val="11951991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08BB2-8663-7A33-B9DC-A36065E0EF1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95EED0D-AC99-2ABE-F8C8-E165FAFEEAEA}"/>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EDBAF408-C5FA-5C36-376D-4EAAED06F15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7" name="ZoneTexte 6">
            <a:extLst>
              <a:ext uri="{FF2B5EF4-FFF2-40B4-BE49-F238E27FC236}">
                <a16:creationId xmlns:a16="http://schemas.microsoft.com/office/drawing/2014/main" id="{8A5B7055-40E2-289D-A028-8703EEBCCB4B}"/>
              </a:ext>
            </a:extLst>
          </p:cNvPr>
          <p:cNvSpPr txBox="1"/>
          <p:nvPr/>
        </p:nvSpPr>
        <p:spPr>
          <a:xfrm>
            <a:off x="1316788" y="686176"/>
            <a:ext cx="4678765" cy="1077218"/>
          </a:xfrm>
          <a:prstGeom prst="rect">
            <a:avLst/>
          </a:prstGeom>
          <a:noFill/>
        </p:spPr>
        <p:txBody>
          <a:bodyPr wrap="square" rtlCol="0">
            <a:spAutoFit/>
          </a:bodyPr>
          <a:lstStyle/>
          <a:p>
            <a:r>
              <a:rPr lang="fr-FR" sz="3200" dirty="0"/>
              <a:t>Écris les deux écritures correspondant aux barres.</a:t>
            </a:r>
          </a:p>
        </p:txBody>
      </p:sp>
      <p:pic>
        <p:nvPicPr>
          <p:cNvPr id="3" name="Image 2">
            <a:extLst>
              <a:ext uri="{FF2B5EF4-FFF2-40B4-BE49-F238E27FC236}">
                <a16:creationId xmlns:a16="http://schemas.microsoft.com/office/drawing/2014/main" id="{73C9EC2B-8CD8-D685-F74B-7A7608B3876D}"/>
              </a:ext>
            </a:extLst>
          </p:cNvPr>
          <p:cNvPicPr>
            <a:picLocks noChangeAspect="1"/>
          </p:cNvPicPr>
          <p:nvPr/>
        </p:nvPicPr>
        <p:blipFill>
          <a:blip r:embed="rId3"/>
          <a:stretch>
            <a:fillRect/>
          </a:stretch>
        </p:blipFill>
        <p:spPr>
          <a:xfrm>
            <a:off x="499133" y="2620190"/>
            <a:ext cx="5122184" cy="2440632"/>
          </a:xfrm>
          <a:prstGeom prst="rect">
            <a:avLst/>
          </a:prstGeom>
        </p:spPr>
      </p:pic>
      <p:pic>
        <p:nvPicPr>
          <p:cNvPr id="6" name="Image 5">
            <a:extLst>
              <a:ext uri="{FF2B5EF4-FFF2-40B4-BE49-F238E27FC236}">
                <a16:creationId xmlns:a16="http://schemas.microsoft.com/office/drawing/2014/main" id="{97EC0876-FDFD-4FBA-040A-8B954FB3E4B1}"/>
              </a:ext>
            </a:extLst>
          </p:cNvPr>
          <p:cNvPicPr>
            <a:picLocks noChangeAspect="1"/>
          </p:cNvPicPr>
          <p:nvPr/>
        </p:nvPicPr>
        <p:blipFill>
          <a:blip r:embed="rId4"/>
          <a:stretch>
            <a:fillRect/>
          </a:stretch>
        </p:blipFill>
        <p:spPr>
          <a:xfrm>
            <a:off x="6363089" y="926352"/>
            <a:ext cx="5700152" cy="4304834"/>
          </a:xfrm>
          <a:prstGeom prst="rect">
            <a:avLst/>
          </a:prstGeom>
        </p:spPr>
      </p:pic>
    </p:spTree>
    <p:extLst>
      <p:ext uri="{BB962C8B-B14F-4D97-AF65-F5344CB8AC3E}">
        <p14:creationId xmlns:p14="http://schemas.microsoft.com/office/powerpoint/2010/main" val="41904572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FD34C-9E45-C8A6-62EC-4772A451C0A0}"/>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8225A850-097E-C9A2-50FF-254F82975B5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82B212A4-3793-145E-A6C6-F4372BB7DA7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7" name="ZoneTexte 6">
            <a:extLst>
              <a:ext uri="{FF2B5EF4-FFF2-40B4-BE49-F238E27FC236}">
                <a16:creationId xmlns:a16="http://schemas.microsoft.com/office/drawing/2014/main" id="{8B8203EA-D09F-4FF3-10A4-4CDB02C90455}"/>
              </a:ext>
            </a:extLst>
          </p:cNvPr>
          <p:cNvSpPr txBox="1"/>
          <p:nvPr/>
        </p:nvSpPr>
        <p:spPr>
          <a:xfrm>
            <a:off x="1316788" y="686176"/>
            <a:ext cx="4678765" cy="1077218"/>
          </a:xfrm>
          <a:prstGeom prst="rect">
            <a:avLst/>
          </a:prstGeom>
          <a:noFill/>
        </p:spPr>
        <p:txBody>
          <a:bodyPr wrap="square" rtlCol="0">
            <a:spAutoFit/>
          </a:bodyPr>
          <a:lstStyle/>
          <a:p>
            <a:r>
              <a:rPr lang="fr-FR" sz="3200" dirty="0"/>
              <a:t>Écris les deux écritures correspondant aux barres.</a:t>
            </a:r>
          </a:p>
        </p:txBody>
      </p:sp>
      <p:pic>
        <p:nvPicPr>
          <p:cNvPr id="5" name="Image 4">
            <a:extLst>
              <a:ext uri="{FF2B5EF4-FFF2-40B4-BE49-F238E27FC236}">
                <a16:creationId xmlns:a16="http://schemas.microsoft.com/office/drawing/2014/main" id="{8C671118-57A8-EDCF-64D5-8C993A941A90}"/>
              </a:ext>
            </a:extLst>
          </p:cNvPr>
          <p:cNvPicPr>
            <a:picLocks noChangeAspect="1"/>
          </p:cNvPicPr>
          <p:nvPr/>
        </p:nvPicPr>
        <p:blipFill>
          <a:blip r:embed="rId3"/>
          <a:stretch>
            <a:fillRect/>
          </a:stretch>
        </p:blipFill>
        <p:spPr>
          <a:xfrm>
            <a:off x="402495" y="2764830"/>
            <a:ext cx="5322895" cy="2329777"/>
          </a:xfrm>
          <a:prstGeom prst="rect">
            <a:avLst/>
          </a:prstGeom>
        </p:spPr>
      </p:pic>
      <p:pic>
        <p:nvPicPr>
          <p:cNvPr id="6" name="Image 5">
            <a:extLst>
              <a:ext uri="{FF2B5EF4-FFF2-40B4-BE49-F238E27FC236}">
                <a16:creationId xmlns:a16="http://schemas.microsoft.com/office/drawing/2014/main" id="{EDF32DF9-BB2F-F705-4B1E-F4FC394DF0BD}"/>
              </a:ext>
            </a:extLst>
          </p:cNvPr>
          <p:cNvPicPr>
            <a:picLocks noChangeAspect="1"/>
          </p:cNvPicPr>
          <p:nvPr/>
        </p:nvPicPr>
        <p:blipFill>
          <a:blip r:embed="rId4"/>
          <a:stretch>
            <a:fillRect/>
          </a:stretch>
        </p:blipFill>
        <p:spPr>
          <a:xfrm>
            <a:off x="6363089" y="926352"/>
            <a:ext cx="5700152" cy="4304834"/>
          </a:xfrm>
          <a:prstGeom prst="rect">
            <a:avLst/>
          </a:prstGeom>
        </p:spPr>
      </p:pic>
      <p:pic>
        <p:nvPicPr>
          <p:cNvPr id="8" name="Image 7">
            <a:extLst>
              <a:ext uri="{FF2B5EF4-FFF2-40B4-BE49-F238E27FC236}">
                <a16:creationId xmlns:a16="http://schemas.microsoft.com/office/drawing/2014/main" id="{789565B9-259D-22B7-7F47-DFADF9EB4B5A}"/>
              </a:ext>
            </a:extLst>
          </p:cNvPr>
          <p:cNvPicPr>
            <a:picLocks noChangeAspect="1"/>
          </p:cNvPicPr>
          <p:nvPr/>
        </p:nvPicPr>
        <p:blipFill>
          <a:blip r:embed="rId4"/>
          <a:stretch>
            <a:fillRect/>
          </a:stretch>
        </p:blipFill>
        <p:spPr>
          <a:xfrm>
            <a:off x="6515489" y="1078752"/>
            <a:ext cx="5700152" cy="4304834"/>
          </a:xfrm>
          <a:prstGeom prst="rect">
            <a:avLst/>
          </a:prstGeom>
        </p:spPr>
      </p:pic>
    </p:spTree>
    <p:extLst>
      <p:ext uri="{BB962C8B-B14F-4D97-AF65-F5344CB8AC3E}">
        <p14:creationId xmlns:p14="http://schemas.microsoft.com/office/powerpoint/2010/main" val="8617878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3EC33-D4E3-5B4B-E27C-AEBE47F1A0E3}"/>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DADB96A0-DBF1-3849-51AF-0D7B670E715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3258E76A-7335-7AEE-449C-1AC93B1B369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7" name="ZoneTexte 6">
            <a:extLst>
              <a:ext uri="{FF2B5EF4-FFF2-40B4-BE49-F238E27FC236}">
                <a16:creationId xmlns:a16="http://schemas.microsoft.com/office/drawing/2014/main" id="{6796F2C5-E62A-9CD6-C3D5-CEAF9531D7FA}"/>
              </a:ext>
            </a:extLst>
          </p:cNvPr>
          <p:cNvSpPr txBox="1"/>
          <p:nvPr/>
        </p:nvSpPr>
        <p:spPr>
          <a:xfrm>
            <a:off x="1316788" y="686176"/>
            <a:ext cx="4678765" cy="1077218"/>
          </a:xfrm>
          <a:prstGeom prst="rect">
            <a:avLst/>
          </a:prstGeom>
          <a:noFill/>
        </p:spPr>
        <p:txBody>
          <a:bodyPr wrap="square" rtlCol="0">
            <a:spAutoFit/>
          </a:bodyPr>
          <a:lstStyle/>
          <a:p>
            <a:r>
              <a:rPr lang="fr-FR" sz="3200" dirty="0"/>
              <a:t>Écris les deux écritures correspondant aux barres.</a:t>
            </a:r>
          </a:p>
        </p:txBody>
      </p:sp>
      <p:pic>
        <p:nvPicPr>
          <p:cNvPr id="8" name="Image 7">
            <a:extLst>
              <a:ext uri="{FF2B5EF4-FFF2-40B4-BE49-F238E27FC236}">
                <a16:creationId xmlns:a16="http://schemas.microsoft.com/office/drawing/2014/main" id="{BB44C08E-2929-7770-DA15-2FD8A9CBB883}"/>
              </a:ext>
            </a:extLst>
          </p:cNvPr>
          <p:cNvPicPr>
            <a:picLocks noChangeAspect="1"/>
          </p:cNvPicPr>
          <p:nvPr/>
        </p:nvPicPr>
        <p:blipFill>
          <a:blip r:embed="rId3"/>
          <a:stretch>
            <a:fillRect/>
          </a:stretch>
        </p:blipFill>
        <p:spPr>
          <a:xfrm>
            <a:off x="368561" y="2602089"/>
            <a:ext cx="5574601" cy="2492518"/>
          </a:xfrm>
          <a:prstGeom prst="rect">
            <a:avLst/>
          </a:prstGeom>
        </p:spPr>
      </p:pic>
      <p:pic>
        <p:nvPicPr>
          <p:cNvPr id="9" name="Image 8">
            <a:extLst>
              <a:ext uri="{FF2B5EF4-FFF2-40B4-BE49-F238E27FC236}">
                <a16:creationId xmlns:a16="http://schemas.microsoft.com/office/drawing/2014/main" id="{AE89FD54-0DFD-079A-256E-1769BE87A206}"/>
              </a:ext>
            </a:extLst>
          </p:cNvPr>
          <p:cNvPicPr>
            <a:picLocks noChangeAspect="1"/>
          </p:cNvPicPr>
          <p:nvPr/>
        </p:nvPicPr>
        <p:blipFill>
          <a:blip r:embed="rId4"/>
          <a:stretch>
            <a:fillRect/>
          </a:stretch>
        </p:blipFill>
        <p:spPr>
          <a:xfrm>
            <a:off x="6363089" y="926352"/>
            <a:ext cx="5700152" cy="4304834"/>
          </a:xfrm>
          <a:prstGeom prst="rect">
            <a:avLst/>
          </a:prstGeom>
        </p:spPr>
      </p:pic>
    </p:spTree>
    <p:extLst>
      <p:ext uri="{BB962C8B-B14F-4D97-AF65-F5344CB8AC3E}">
        <p14:creationId xmlns:p14="http://schemas.microsoft.com/office/powerpoint/2010/main" val="41284167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8D26E-CBA2-C0CD-26AF-C38195624335}"/>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AF286A80-425F-C64D-58E1-7B5BA38C8B2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66CF41E9-02C6-149C-8C21-2DEB6C580D0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7" name="ZoneTexte 6">
            <a:extLst>
              <a:ext uri="{FF2B5EF4-FFF2-40B4-BE49-F238E27FC236}">
                <a16:creationId xmlns:a16="http://schemas.microsoft.com/office/drawing/2014/main" id="{EA051CD7-5F32-E19B-3D8F-BFDFC483422D}"/>
              </a:ext>
            </a:extLst>
          </p:cNvPr>
          <p:cNvSpPr txBox="1"/>
          <p:nvPr/>
        </p:nvSpPr>
        <p:spPr>
          <a:xfrm>
            <a:off x="1316788" y="686176"/>
            <a:ext cx="4678765" cy="1077218"/>
          </a:xfrm>
          <a:prstGeom prst="rect">
            <a:avLst/>
          </a:prstGeom>
          <a:noFill/>
        </p:spPr>
        <p:txBody>
          <a:bodyPr wrap="square" rtlCol="0">
            <a:spAutoFit/>
          </a:bodyPr>
          <a:lstStyle/>
          <a:p>
            <a:r>
              <a:rPr lang="fr-FR" sz="3200" dirty="0"/>
              <a:t>Écris les deux écritures correspondant aux barres.</a:t>
            </a:r>
          </a:p>
        </p:txBody>
      </p:sp>
      <p:pic>
        <p:nvPicPr>
          <p:cNvPr id="5" name="Image 4">
            <a:extLst>
              <a:ext uri="{FF2B5EF4-FFF2-40B4-BE49-F238E27FC236}">
                <a16:creationId xmlns:a16="http://schemas.microsoft.com/office/drawing/2014/main" id="{B07AA969-7B07-C179-94BE-938CAE44AA0D}"/>
              </a:ext>
            </a:extLst>
          </p:cNvPr>
          <p:cNvPicPr>
            <a:picLocks noChangeAspect="1"/>
          </p:cNvPicPr>
          <p:nvPr/>
        </p:nvPicPr>
        <p:blipFill>
          <a:blip r:embed="rId3"/>
          <a:stretch>
            <a:fillRect/>
          </a:stretch>
        </p:blipFill>
        <p:spPr>
          <a:xfrm>
            <a:off x="179095" y="2694567"/>
            <a:ext cx="5723633" cy="2532060"/>
          </a:xfrm>
          <a:prstGeom prst="rect">
            <a:avLst/>
          </a:prstGeom>
        </p:spPr>
      </p:pic>
      <p:pic>
        <p:nvPicPr>
          <p:cNvPr id="6" name="Image 5">
            <a:extLst>
              <a:ext uri="{FF2B5EF4-FFF2-40B4-BE49-F238E27FC236}">
                <a16:creationId xmlns:a16="http://schemas.microsoft.com/office/drawing/2014/main" id="{5F7FC298-2A0E-07A2-A319-DEC3EF2ECCF2}"/>
              </a:ext>
            </a:extLst>
          </p:cNvPr>
          <p:cNvPicPr>
            <a:picLocks noChangeAspect="1"/>
          </p:cNvPicPr>
          <p:nvPr/>
        </p:nvPicPr>
        <p:blipFill>
          <a:blip r:embed="rId4"/>
          <a:stretch>
            <a:fillRect/>
          </a:stretch>
        </p:blipFill>
        <p:spPr>
          <a:xfrm>
            <a:off x="6363089" y="926352"/>
            <a:ext cx="5700152" cy="4304834"/>
          </a:xfrm>
          <a:prstGeom prst="rect">
            <a:avLst/>
          </a:prstGeom>
        </p:spPr>
      </p:pic>
    </p:spTree>
    <p:extLst>
      <p:ext uri="{BB962C8B-B14F-4D97-AF65-F5344CB8AC3E}">
        <p14:creationId xmlns:p14="http://schemas.microsoft.com/office/powerpoint/2010/main" val="18360050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37FF6-FB7E-CFEF-8315-70CCE2A04CDE}"/>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7B41A122-9494-CBBC-0FA1-CB2F1661AB32}"/>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6B9D67B3-8F15-E4A5-F1F7-533AF8F4AB9F}"/>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7" name="ZoneTexte 6">
            <a:extLst>
              <a:ext uri="{FF2B5EF4-FFF2-40B4-BE49-F238E27FC236}">
                <a16:creationId xmlns:a16="http://schemas.microsoft.com/office/drawing/2014/main" id="{84C13CD2-1E7B-6E3E-ABBB-01D633117E76}"/>
              </a:ext>
            </a:extLst>
          </p:cNvPr>
          <p:cNvSpPr txBox="1"/>
          <p:nvPr/>
        </p:nvSpPr>
        <p:spPr>
          <a:xfrm>
            <a:off x="1316788" y="686176"/>
            <a:ext cx="4678765" cy="1077218"/>
          </a:xfrm>
          <a:prstGeom prst="rect">
            <a:avLst/>
          </a:prstGeom>
          <a:noFill/>
        </p:spPr>
        <p:txBody>
          <a:bodyPr wrap="square" rtlCol="0">
            <a:spAutoFit/>
          </a:bodyPr>
          <a:lstStyle/>
          <a:p>
            <a:r>
              <a:rPr lang="fr-FR" sz="3200" dirty="0"/>
              <a:t>Écris les deux écritures correspondant aux barres.</a:t>
            </a:r>
          </a:p>
        </p:txBody>
      </p:sp>
      <p:pic>
        <p:nvPicPr>
          <p:cNvPr id="5" name="Image 4">
            <a:extLst>
              <a:ext uri="{FF2B5EF4-FFF2-40B4-BE49-F238E27FC236}">
                <a16:creationId xmlns:a16="http://schemas.microsoft.com/office/drawing/2014/main" id="{C0239FD6-8341-099B-B9D4-F2DAA3D0E8EF}"/>
              </a:ext>
            </a:extLst>
          </p:cNvPr>
          <p:cNvPicPr>
            <a:picLocks noChangeAspect="1"/>
          </p:cNvPicPr>
          <p:nvPr/>
        </p:nvPicPr>
        <p:blipFill>
          <a:blip r:embed="rId3"/>
          <a:stretch>
            <a:fillRect/>
          </a:stretch>
        </p:blipFill>
        <p:spPr>
          <a:xfrm>
            <a:off x="295124" y="2774751"/>
            <a:ext cx="5383609" cy="2319856"/>
          </a:xfrm>
          <a:prstGeom prst="rect">
            <a:avLst/>
          </a:prstGeom>
        </p:spPr>
      </p:pic>
      <p:pic>
        <p:nvPicPr>
          <p:cNvPr id="6" name="Image 5">
            <a:extLst>
              <a:ext uri="{FF2B5EF4-FFF2-40B4-BE49-F238E27FC236}">
                <a16:creationId xmlns:a16="http://schemas.microsoft.com/office/drawing/2014/main" id="{5B83244E-4B71-D501-EB92-0CA6254DD264}"/>
              </a:ext>
            </a:extLst>
          </p:cNvPr>
          <p:cNvPicPr>
            <a:picLocks noChangeAspect="1"/>
          </p:cNvPicPr>
          <p:nvPr/>
        </p:nvPicPr>
        <p:blipFill>
          <a:blip r:embed="rId4"/>
          <a:stretch>
            <a:fillRect/>
          </a:stretch>
        </p:blipFill>
        <p:spPr>
          <a:xfrm>
            <a:off x="6363089" y="926352"/>
            <a:ext cx="5700152" cy="4304834"/>
          </a:xfrm>
          <a:prstGeom prst="rect">
            <a:avLst/>
          </a:prstGeom>
        </p:spPr>
      </p:pic>
    </p:spTree>
    <p:extLst>
      <p:ext uri="{BB962C8B-B14F-4D97-AF65-F5344CB8AC3E}">
        <p14:creationId xmlns:p14="http://schemas.microsoft.com/office/powerpoint/2010/main" val="37642884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169A70-B45F-F830-B246-026C5CF1F1B5}"/>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B6E3377-B5F2-D59A-C82B-CC38BE640AF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A03B0D5-1750-74CD-5C21-D1350A64A47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sp>
        <p:nvSpPr>
          <p:cNvPr id="7" name="ZoneTexte 6">
            <a:extLst>
              <a:ext uri="{FF2B5EF4-FFF2-40B4-BE49-F238E27FC236}">
                <a16:creationId xmlns:a16="http://schemas.microsoft.com/office/drawing/2014/main" id="{B371FB56-F6B5-1A97-28DB-F4112BF4E135}"/>
              </a:ext>
            </a:extLst>
          </p:cNvPr>
          <p:cNvSpPr txBox="1"/>
          <p:nvPr/>
        </p:nvSpPr>
        <p:spPr>
          <a:xfrm>
            <a:off x="2709169" y="428920"/>
            <a:ext cx="4678765" cy="584775"/>
          </a:xfrm>
          <a:prstGeom prst="rect">
            <a:avLst/>
          </a:prstGeom>
          <a:noFill/>
        </p:spPr>
        <p:txBody>
          <a:bodyPr wrap="square" rtlCol="0">
            <a:spAutoFit/>
          </a:bodyPr>
          <a:lstStyle/>
          <a:p>
            <a:r>
              <a:rPr lang="fr-FR" sz="3200" dirty="0"/>
              <a:t>Relis</a:t>
            </a:r>
          </a:p>
        </p:txBody>
      </p:sp>
      <p:pic>
        <p:nvPicPr>
          <p:cNvPr id="3074" name="Picture 2">
            <a:extLst>
              <a:ext uri="{FF2B5EF4-FFF2-40B4-BE49-F238E27FC236}">
                <a16:creationId xmlns:a16="http://schemas.microsoft.com/office/drawing/2014/main" id="{8A0A7895-2DCA-1F0C-2393-A447DDAC48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361" y="307369"/>
            <a:ext cx="1328737" cy="1889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 name="Image 5">
            <a:extLst>
              <a:ext uri="{FF2B5EF4-FFF2-40B4-BE49-F238E27FC236}">
                <a16:creationId xmlns:a16="http://schemas.microsoft.com/office/drawing/2014/main" id="{38180FB4-1904-7E6F-2CBA-97D001416543}"/>
              </a:ext>
            </a:extLst>
          </p:cNvPr>
          <p:cNvPicPr>
            <a:picLocks noChangeAspect="1"/>
          </p:cNvPicPr>
          <p:nvPr/>
        </p:nvPicPr>
        <p:blipFill>
          <a:blip r:embed="rId4"/>
          <a:stretch>
            <a:fillRect/>
          </a:stretch>
        </p:blipFill>
        <p:spPr>
          <a:xfrm>
            <a:off x="1851459" y="1391823"/>
            <a:ext cx="3528366" cy="5037257"/>
          </a:xfrm>
          <a:prstGeom prst="rect">
            <a:avLst/>
          </a:prstGeom>
        </p:spPr>
      </p:pic>
      <p:pic>
        <p:nvPicPr>
          <p:cNvPr id="8" name="Image 7">
            <a:extLst>
              <a:ext uri="{FF2B5EF4-FFF2-40B4-BE49-F238E27FC236}">
                <a16:creationId xmlns:a16="http://schemas.microsoft.com/office/drawing/2014/main" id="{9980FAFF-0AA0-4A29-7CC5-420B33D7C476}"/>
              </a:ext>
            </a:extLst>
          </p:cNvPr>
          <p:cNvPicPr>
            <a:picLocks noChangeAspect="1"/>
          </p:cNvPicPr>
          <p:nvPr/>
        </p:nvPicPr>
        <p:blipFill>
          <a:blip r:embed="rId5"/>
          <a:stretch>
            <a:fillRect/>
          </a:stretch>
        </p:blipFill>
        <p:spPr>
          <a:xfrm>
            <a:off x="6363089" y="926352"/>
            <a:ext cx="5700152" cy="4304834"/>
          </a:xfrm>
          <a:prstGeom prst="rect">
            <a:avLst/>
          </a:prstGeom>
        </p:spPr>
      </p:pic>
    </p:spTree>
    <p:extLst>
      <p:ext uri="{BB962C8B-B14F-4D97-AF65-F5344CB8AC3E}">
        <p14:creationId xmlns:p14="http://schemas.microsoft.com/office/powerpoint/2010/main" val="2484898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4CE9DA-BB91-67E2-D1C8-FED8E97EF257}"/>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1AAFB69-1F66-1016-B18E-315E2119679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EC8B8525-5237-B368-618D-DE31CBC73C89}"/>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6" name="Image 5">
            <a:extLst>
              <a:ext uri="{FF2B5EF4-FFF2-40B4-BE49-F238E27FC236}">
                <a16:creationId xmlns:a16="http://schemas.microsoft.com/office/drawing/2014/main" id="{62986FCB-DC1A-9D9D-03F5-70BEA537BA08}"/>
              </a:ext>
            </a:extLst>
          </p:cNvPr>
          <p:cNvPicPr>
            <a:picLocks noChangeAspect="1"/>
          </p:cNvPicPr>
          <p:nvPr/>
        </p:nvPicPr>
        <p:blipFill>
          <a:blip r:embed="rId3"/>
          <a:stretch>
            <a:fillRect/>
          </a:stretch>
        </p:blipFill>
        <p:spPr>
          <a:xfrm>
            <a:off x="668053" y="2552723"/>
            <a:ext cx="4953429" cy="3215919"/>
          </a:xfrm>
          <a:prstGeom prst="rect">
            <a:avLst/>
          </a:prstGeom>
        </p:spPr>
      </p:pic>
      <p:sp>
        <p:nvSpPr>
          <p:cNvPr id="9" name="ZoneTexte 8">
            <a:extLst>
              <a:ext uri="{FF2B5EF4-FFF2-40B4-BE49-F238E27FC236}">
                <a16:creationId xmlns:a16="http://schemas.microsoft.com/office/drawing/2014/main" id="{4D120592-56CD-7C40-3F1A-0FD7EBCB8817}"/>
              </a:ext>
            </a:extLst>
          </p:cNvPr>
          <p:cNvSpPr txBox="1"/>
          <p:nvPr/>
        </p:nvSpPr>
        <p:spPr>
          <a:xfrm>
            <a:off x="1769052" y="758527"/>
            <a:ext cx="3852430" cy="1035668"/>
          </a:xfrm>
          <a:prstGeom prst="rect">
            <a:avLst/>
          </a:prstGeom>
          <a:noFill/>
        </p:spPr>
        <p:txBody>
          <a:bodyPr wrap="square">
            <a:spAutoFit/>
          </a:bodyPr>
          <a:lstStyle/>
          <a:p>
            <a:pPr algn="l">
              <a:lnSpc>
                <a:spcPts val="3645"/>
              </a:lnSpc>
              <a:buNone/>
            </a:pPr>
            <a:r>
              <a:rPr lang="fr-FR" sz="4000" b="0" i="0" strike="noStrike" dirty="0">
                <a:solidFill>
                  <a:srgbClr val="2B3542"/>
                </a:solidFill>
                <a:effectLst/>
                <a:latin typeface="Calibri" panose="020F0502020204030204" pitchFamily="34" charset="0"/>
                <a:ea typeface="Calibri" panose="020F0502020204030204" pitchFamily="34" charset="0"/>
                <a:cs typeface="Calibri" panose="020F0502020204030204" pitchFamily="34" charset="0"/>
              </a:rPr>
              <a:t>Le jeu du </a:t>
            </a:r>
            <a:r>
              <a:rPr lang="fr-FR" sz="4000" b="0" i="0" strike="noStrike" dirty="0" err="1">
                <a:solidFill>
                  <a:srgbClr val="2B3542"/>
                </a:solidFill>
                <a:effectLst/>
                <a:latin typeface="Calibri" panose="020F0502020204030204" pitchFamily="34" charset="0"/>
                <a:ea typeface="Calibri" panose="020F0502020204030204" pitchFamily="34" charset="0"/>
                <a:cs typeface="Calibri" panose="020F0502020204030204" pitchFamily="34" charset="0"/>
              </a:rPr>
              <a:t>comparator</a:t>
            </a:r>
            <a:endParaRPr lang="fr-FR" sz="4000" b="0" i="0" dirty="0">
              <a:solidFill>
                <a:srgbClr val="2B3542"/>
              </a:solidFill>
              <a:effectLst/>
              <a:latin typeface="Calibri" panose="020F0502020204030204" pitchFamily="34" charset="0"/>
              <a:ea typeface="Calibri" panose="020F0502020204030204" pitchFamily="34" charset="0"/>
              <a:cs typeface="Calibri" panose="020F0502020204030204" pitchFamily="34" charset="0"/>
            </a:endParaRPr>
          </a:p>
        </p:txBody>
      </p:sp>
      <p:pic>
        <p:nvPicPr>
          <p:cNvPr id="10" name="Image 9">
            <a:extLst>
              <a:ext uri="{FF2B5EF4-FFF2-40B4-BE49-F238E27FC236}">
                <a16:creationId xmlns:a16="http://schemas.microsoft.com/office/drawing/2014/main" id="{357719C4-DACC-4CFB-2776-90A61ABA5358}"/>
              </a:ext>
            </a:extLst>
          </p:cNvPr>
          <p:cNvPicPr>
            <a:picLocks noChangeAspect="1"/>
          </p:cNvPicPr>
          <p:nvPr/>
        </p:nvPicPr>
        <p:blipFill>
          <a:blip r:embed="rId4"/>
          <a:stretch>
            <a:fillRect/>
          </a:stretch>
        </p:blipFill>
        <p:spPr>
          <a:xfrm>
            <a:off x="6363089" y="926352"/>
            <a:ext cx="5700152" cy="4304834"/>
          </a:xfrm>
          <a:prstGeom prst="rect">
            <a:avLst/>
          </a:prstGeom>
        </p:spPr>
      </p:pic>
    </p:spTree>
    <p:extLst>
      <p:ext uri="{BB962C8B-B14F-4D97-AF65-F5344CB8AC3E}">
        <p14:creationId xmlns:p14="http://schemas.microsoft.com/office/powerpoint/2010/main" val="25436867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2955F14-1489-BD09-B61F-5258E9FE428E}"/>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88B768E1-583A-40AB-69CC-29B0D99F9134}"/>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C81D6B44-9446-D221-9FC7-501DD9D3FF9D}"/>
              </a:ext>
            </a:extLst>
          </p:cNvPr>
          <p:cNvSpPr txBox="1"/>
          <p:nvPr/>
        </p:nvSpPr>
        <p:spPr>
          <a:xfrm>
            <a:off x="6199372" y="2632624"/>
            <a:ext cx="6112713"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400" b="1" dirty="0">
                <a:sym typeface="Webdings" panose="05030102010509060703" pitchFamily="18" charset="2"/>
              </a:rPr>
              <a:t>… &lt; 13</a:t>
            </a:r>
            <a:r>
              <a:rPr lang="fr-FR" sz="4400" b="1" dirty="0">
                <a:latin typeface="Script Ecole 2" panose="02000400000000000000" pitchFamily="2" charset="0"/>
                <a:sym typeface="Webdings" panose="05030102010509060703" pitchFamily="18" charset="2"/>
              </a:rPr>
              <a:t>7</a:t>
            </a:r>
            <a:r>
              <a:rPr lang="fr-FR" sz="4400" b="1" dirty="0">
                <a:sym typeface="Webdings" panose="05030102010509060703" pitchFamily="18" charset="2"/>
              </a:rPr>
              <a:t> &lt; …</a:t>
            </a:r>
            <a:endParaRPr lang="fr-FR" sz="4400" b="1" dirty="0"/>
          </a:p>
        </p:txBody>
      </p:sp>
      <p:sp>
        <p:nvSpPr>
          <p:cNvPr id="9" name="ZoneTexte 8">
            <a:extLst>
              <a:ext uri="{FF2B5EF4-FFF2-40B4-BE49-F238E27FC236}">
                <a16:creationId xmlns:a16="http://schemas.microsoft.com/office/drawing/2014/main" id="{39C93D21-AF6D-02A5-A83D-02526711F28E}"/>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ea typeface="Script Ecole 2" panose="02000400000000000000" pitchFamily="2" charset="0"/>
                <a:sym typeface="Webdings" panose="05030102010509060703" pitchFamily="18" charset="2"/>
              </a:rPr>
              <a:t>17</a:t>
            </a:r>
            <a:r>
              <a:rPr lang="fr-FR" sz="4800" dirty="0">
                <a:sym typeface="Webdings" panose="05030102010509060703" pitchFamily="18" charset="2"/>
              </a:rPr>
              <a:t> &lt; …</a:t>
            </a:r>
            <a:endParaRPr lang="fr-FR" sz="4800" dirty="0"/>
          </a:p>
        </p:txBody>
      </p:sp>
      <p:pic>
        <p:nvPicPr>
          <p:cNvPr id="7" name="Image 6">
            <a:extLst>
              <a:ext uri="{FF2B5EF4-FFF2-40B4-BE49-F238E27FC236}">
                <a16:creationId xmlns:a16="http://schemas.microsoft.com/office/drawing/2014/main" id="{509E2626-A029-6553-C8D2-1A516E411D2B}"/>
              </a:ext>
            </a:extLst>
          </p:cNvPr>
          <p:cNvPicPr>
            <a:picLocks noChangeAspect="1"/>
          </p:cNvPicPr>
          <p:nvPr/>
        </p:nvPicPr>
        <p:blipFill>
          <a:blip r:embed="rId4"/>
          <a:stretch>
            <a:fillRect/>
          </a:stretch>
        </p:blipFill>
        <p:spPr>
          <a:xfrm>
            <a:off x="250579" y="3942625"/>
            <a:ext cx="5648340" cy="521799"/>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D2423-DC4D-A8A9-7412-DA0B01ACE190}"/>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174AE93-D21A-18C3-F3C3-587CE7E1083A}"/>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B9651EC0-D74C-7948-E115-D87B6393222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B0F16C5-FF79-70B7-0D20-74417B6D5D75}"/>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3036B638-7499-BD40-28E2-8C51325915BC}"/>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BEB6376A-5440-09C2-3006-882C3C3888DE}"/>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66C2A155-B816-99C0-8261-A2451D35CEAC}"/>
              </a:ext>
            </a:extLst>
          </p:cNvPr>
          <p:cNvSpPr txBox="1"/>
          <p:nvPr/>
        </p:nvSpPr>
        <p:spPr>
          <a:xfrm>
            <a:off x="6199372" y="2632624"/>
            <a:ext cx="6112713"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400" b="1" dirty="0">
                <a:sym typeface="Webdings" panose="05030102010509060703" pitchFamily="18" charset="2"/>
              </a:rPr>
              <a:t>… &lt; 256 &lt; …</a:t>
            </a:r>
            <a:endParaRPr lang="fr-FR" sz="4400" b="1" dirty="0"/>
          </a:p>
        </p:txBody>
      </p:sp>
      <p:sp>
        <p:nvSpPr>
          <p:cNvPr id="9" name="ZoneTexte 8">
            <a:extLst>
              <a:ext uri="{FF2B5EF4-FFF2-40B4-BE49-F238E27FC236}">
                <a16:creationId xmlns:a16="http://schemas.microsoft.com/office/drawing/2014/main" id="{6575E477-C6A9-6667-7635-4CAD050A163F}"/>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ea typeface="Script Ecole 2" panose="02000400000000000000" pitchFamily="2" charset="0"/>
                <a:sym typeface="Webdings" panose="05030102010509060703" pitchFamily="18" charset="2"/>
              </a:rPr>
              <a:t>12</a:t>
            </a:r>
            <a:r>
              <a:rPr lang="fr-FR" sz="4800" dirty="0">
                <a:sym typeface="Webdings" panose="05030102010509060703" pitchFamily="18" charset="2"/>
              </a:rPr>
              <a:t> &lt; …</a:t>
            </a:r>
            <a:endParaRPr lang="fr-FR" sz="4800" dirty="0"/>
          </a:p>
        </p:txBody>
      </p:sp>
      <p:pic>
        <p:nvPicPr>
          <p:cNvPr id="7" name="Image 6">
            <a:extLst>
              <a:ext uri="{FF2B5EF4-FFF2-40B4-BE49-F238E27FC236}">
                <a16:creationId xmlns:a16="http://schemas.microsoft.com/office/drawing/2014/main" id="{8CA0C2D6-83B8-D864-F706-0620576A8CFE}"/>
              </a:ext>
            </a:extLst>
          </p:cNvPr>
          <p:cNvPicPr>
            <a:picLocks noChangeAspect="1"/>
          </p:cNvPicPr>
          <p:nvPr/>
        </p:nvPicPr>
        <p:blipFill>
          <a:blip r:embed="rId4"/>
          <a:stretch>
            <a:fillRect/>
          </a:stretch>
        </p:blipFill>
        <p:spPr>
          <a:xfrm>
            <a:off x="250579" y="3942625"/>
            <a:ext cx="5648340" cy="521799"/>
          </a:xfrm>
          <a:prstGeom prst="rect">
            <a:avLst/>
          </a:prstGeom>
        </p:spPr>
      </p:pic>
    </p:spTree>
    <p:extLst>
      <p:ext uri="{BB962C8B-B14F-4D97-AF65-F5344CB8AC3E}">
        <p14:creationId xmlns:p14="http://schemas.microsoft.com/office/powerpoint/2010/main" val="1496080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1D9D06-5443-C2FF-B47A-60B78E67132D}"/>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8DD55B87-570C-381B-2972-CF66461757E5}"/>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C3DC6EB4-7BCB-AE13-1ABB-1518BC5DCC5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3ADA9947-36DB-3C06-DA8F-482D1975810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E8408CC0-DA85-AF14-48A7-F0E7F23E658D}"/>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F90A6965-FE15-F07D-2E4C-94D248E4BF26}"/>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0FEEB87C-4607-0282-469C-EA58A9EEF87A}"/>
              </a:ext>
            </a:extLst>
          </p:cNvPr>
          <p:cNvSpPr txBox="1"/>
          <p:nvPr/>
        </p:nvSpPr>
        <p:spPr>
          <a:xfrm>
            <a:off x="6199372" y="2632624"/>
            <a:ext cx="6112713"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400" b="1" dirty="0">
                <a:sym typeface="Webdings" panose="05030102010509060703" pitchFamily="18" charset="2"/>
              </a:rPr>
              <a:t>… &lt; 368 &lt; …</a:t>
            </a:r>
            <a:endParaRPr lang="fr-FR" sz="4400" b="1" dirty="0"/>
          </a:p>
        </p:txBody>
      </p:sp>
      <p:sp>
        <p:nvSpPr>
          <p:cNvPr id="9" name="ZoneTexte 8">
            <a:extLst>
              <a:ext uri="{FF2B5EF4-FFF2-40B4-BE49-F238E27FC236}">
                <a16:creationId xmlns:a16="http://schemas.microsoft.com/office/drawing/2014/main" id="{41E33832-3ADD-5B4D-F35D-4EA7B249DBD3}"/>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24</a:t>
            </a:r>
            <a:r>
              <a:rPr lang="fr-FR" sz="4800" dirty="0">
                <a:sym typeface="Webdings" panose="05030102010509060703" pitchFamily="18" charset="2"/>
              </a:rPr>
              <a:t> &lt; …</a:t>
            </a:r>
            <a:endParaRPr lang="fr-FR" sz="4800" dirty="0"/>
          </a:p>
        </p:txBody>
      </p:sp>
      <p:pic>
        <p:nvPicPr>
          <p:cNvPr id="7" name="Image 6">
            <a:extLst>
              <a:ext uri="{FF2B5EF4-FFF2-40B4-BE49-F238E27FC236}">
                <a16:creationId xmlns:a16="http://schemas.microsoft.com/office/drawing/2014/main" id="{F5B5BE9D-1EBD-71BB-E77C-D9515CDDE9AF}"/>
              </a:ext>
            </a:extLst>
          </p:cNvPr>
          <p:cNvPicPr>
            <a:picLocks noChangeAspect="1"/>
          </p:cNvPicPr>
          <p:nvPr/>
        </p:nvPicPr>
        <p:blipFill>
          <a:blip r:embed="rId4"/>
          <a:stretch>
            <a:fillRect/>
          </a:stretch>
        </p:blipFill>
        <p:spPr>
          <a:xfrm>
            <a:off x="250579" y="3942625"/>
            <a:ext cx="5648340" cy="521799"/>
          </a:xfrm>
          <a:prstGeom prst="rect">
            <a:avLst/>
          </a:prstGeom>
        </p:spPr>
      </p:pic>
    </p:spTree>
    <p:extLst>
      <p:ext uri="{BB962C8B-B14F-4D97-AF65-F5344CB8AC3E}">
        <p14:creationId xmlns:p14="http://schemas.microsoft.com/office/powerpoint/2010/main" val="23987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F86C94-BADA-205A-58A8-8354E41FDB68}"/>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1E5CBB50-BA09-D7EE-FEA8-7BAD9ADCD70E}"/>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272E91EB-3CBB-3EB9-551E-E6E89ED6CDAD}"/>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748766F-A0DC-B1FD-BC3D-ED63E597987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273ADF0B-2747-F78A-5827-517AE5BA553B}"/>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1822138F-AB86-E796-6E03-270B3ED09B69}"/>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89834AAA-51AD-5C08-9315-A28E7A29D1EE}"/>
              </a:ext>
            </a:extLst>
          </p:cNvPr>
          <p:cNvSpPr txBox="1"/>
          <p:nvPr/>
        </p:nvSpPr>
        <p:spPr>
          <a:xfrm>
            <a:off x="6199372" y="2632624"/>
            <a:ext cx="6112713"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400" b="1" dirty="0">
                <a:sym typeface="Webdings" panose="05030102010509060703" pitchFamily="18" charset="2"/>
              </a:rPr>
              <a:t>… &lt; 183 &lt; …</a:t>
            </a:r>
            <a:endParaRPr lang="fr-FR" sz="4400" b="1" dirty="0"/>
          </a:p>
        </p:txBody>
      </p:sp>
      <p:sp>
        <p:nvSpPr>
          <p:cNvPr id="9" name="ZoneTexte 8">
            <a:extLst>
              <a:ext uri="{FF2B5EF4-FFF2-40B4-BE49-F238E27FC236}">
                <a16:creationId xmlns:a16="http://schemas.microsoft.com/office/drawing/2014/main" id="{4B181974-8AAD-89B0-1BC1-857AA4578130}"/>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29</a:t>
            </a:r>
            <a:r>
              <a:rPr lang="fr-FR" sz="4800" dirty="0">
                <a:sym typeface="Webdings" panose="05030102010509060703" pitchFamily="18" charset="2"/>
              </a:rPr>
              <a:t> &lt; …</a:t>
            </a:r>
            <a:endParaRPr lang="fr-FR" sz="4800" dirty="0"/>
          </a:p>
        </p:txBody>
      </p:sp>
      <p:pic>
        <p:nvPicPr>
          <p:cNvPr id="7" name="Image 6">
            <a:extLst>
              <a:ext uri="{FF2B5EF4-FFF2-40B4-BE49-F238E27FC236}">
                <a16:creationId xmlns:a16="http://schemas.microsoft.com/office/drawing/2014/main" id="{1E71AD0C-93F2-8526-03F4-3535E3D9EA66}"/>
              </a:ext>
            </a:extLst>
          </p:cNvPr>
          <p:cNvPicPr>
            <a:picLocks noChangeAspect="1"/>
          </p:cNvPicPr>
          <p:nvPr/>
        </p:nvPicPr>
        <p:blipFill>
          <a:blip r:embed="rId4"/>
          <a:stretch>
            <a:fillRect/>
          </a:stretch>
        </p:blipFill>
        <p:spPr>
          <a:xfrm>
            <a:off x="250579" y="3942625"/>
            <a:ext cx="5648340" cy="521799"/>
          </a:xfrm>
          <a:prstGeom prst="rect">
            <a:avLst/>
          </a:prstGeom>
        </p:spPr>
      </p:pic>
    </p:spTree>
    <p:extLst>
      <p:ext uri="{BB962C8B-B14F-4D97-AF65-F5344CB8AC3E}">
        <p14:creationId xmlns:p14="http://schemas.microsoft.com/office/powerpoint/2010/main" val="1166080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D0063-331E-85AD-6653-F23A1D8A7BB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3730EDF-96E8-69CF-B879-46E7CF658565}"/>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2699294-0134-9DDC-693A-6F6F7492E233}"/>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BAA405C-F818-0E11-1DA1-346A3F009F8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7A13C8B-517A-BDD1-3D1C-1C2678E63404}"/>
              </a:ext>
            </a:extLst>
          </p:cNvPr>
          <p:cNvPicPr>
            <a:picLocks noChangeAspect="1"/>
          </p:cNvPicPr>
          <p:nvPr/>
        </p:nvPicPr>
        <p:blipFill>
          <a:blip r:embed="rId3"/>
          <a:srcRect t="13596" b="13650"/>
          <a:stretch>
            <a:fillRect/>
          </a:stretch>
        </p:blipFill>
        <p:spPr>
          <a:xfrm>
            <a:off x="5576601" y="75602"/>
            <a:ext cx="1038797" cy="755747"/>
          </a:xfrm>
          <a:prstGeom prst="rect">
            <a:avLst/>
          </a:prstGeom>
        </p:spPr>
      </p:pic>
      <p:cxnSp>
        <p:nvCxnSpPr>
          <p:cNvPr id="2" name="Connecteur droit 1">
            <a:extLst>
              <a:ext uri="{FF2B5EF4-FFF2-40B4-BE49-F238E27FC236}">
                <a16:creationId xmlns:a16="http://schemas.microsoft.com/office/drawing/2014/main" id="{7D5EDCB9-226A-C82B-C4BF-F899F75B63F1}"/>
              </a:ext>
            </a:extLst>
          </p:cNvPr>
          <p:cNvCxnSpPr>
            <a:cxnSpLocks/>
          </p:cNvCxnSpPr>
          <p:nvPr/>
        </p:nvCxnSpPr>
        <p:spPr>
          <a:xfrm>
            <a:off x="6096000" y="1184444"/>
            <a:ext cx="0" cy="5244636"/>
          </a:xfrm>
          <a:prstGeom prst="line">
            <a:avLst/>
          </a:prstGeom>
          <a:ln w="57150"/>
        </p:spPr>
        <p:style>
          <a:lnRef idx="1">
            <a:schemeClr val="dk1"/>
          </a:lnRef>
          <a:fillRef idx="0">
            <a:schemeClr val="dk1"/>
          </a:fillRef>
          <a:effectRef idx="0">
            <a:schemeClr val="dk1"/>
          </a:effectRef>
          <a:fontRef idx="minor">
            <a:schemeClr val="tx1"/>
          </a:fontRef>
        </p:style>
      </p:cxnSp>
      <p:sp>
        <p:nvSpPr>
          <p:cNvPr id="5" name="ZoneTexte 8">
            <a:extLst>
              <a:ext uri="{FF2B5EF4-FFF2-40B4-BE49-F238E27FC236}">
                <a16:creationId xmlns:a16="http://schemas.microsoft.com/office/drawing/2014/main" id="{13E941EF-E857-4BD4-02E8-B5679B8C4ED3}"/>
              </a:ext>
            </a:extLst>
          </p:cNvPr>
          <p:cNvSpPr txBox="1"/>
          <p:nvPr/>
        </p:nvSpPr>
        <p:spPr>
          <a:xfrm>
            <a:off x="6199372" y="2632624"/>
            <a:ext cx="6112713" cy="769441"/>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400" b="1" dirty="0">
                <a:sym typeface="Webdings" panose="05030102010509060703" pitchFamily="18" charset="2"/>
              </a:rPr>
              <a:t>… &lt; 545 &lt; …</a:t>
            </a:r>
            <a:endParaRPr lang="fr-FR" sz="4400" b="1" dirty="0"/>
          </a:p>
        </p:txBody>
      </p:sp>
      <p:sp>
        <p:nvSpPr>
          <p:cNvPr id="9" name="ZoneTexte 8">
            <a:extLst>
              <a:ext uri="{FF2B5EF4-FFF2-40B4-BE49-F238E27FC236}">
                <a16:creationId xmlns:a16="http://schemas.microsoft.com/office/drawing/2014/main" id="{8D310151-6BFA-2CEC-D408-1BC4C4D51D33}"/>
              </a:ext>
            </a:extLst>
          </p:cNvPr>
          <p:cNvSpPr txBox="1"/>
          <p:nvPr/>
        </p:nvSpPr>
        <p:spPr>
          <a:xfrm>
            <a:off x="754396" y="2571068"/>
            <a:ext cx="4655950" cy="830997"/>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4800" dirty="0">
                <a:sym typeface="Webdings" panose="05030102010509060703" pitchFamily="18" charset="2"/>
              </a:rPr>
              <a:t>… &lt; </a:t>
            </a:r>
            <a:r>
              <a:rPr lang="fr-FR" sz="4800" dirty="0">
                <a:latin typeface="Script Ecole 2" panose="02000400000000000000" pitchFamily="2" charset="0"/>
                <a:sym typeface="Webdings" panose="05030102010509060703" pitchFamily="18" charset="2"/>
              </a:rPr>
              <a:t>46</a:t>
            </a:r>
            <a:r>
              <a:rPr lang="fr-FR" sz="4800" dirty="0">
                <a:sym typeface="Webdings" panose="05030102010509060703" pitchFamily="18" charset="2"/>
              </a:rPr>
              <a:t> &lt; …</a:t>
            </a:r>
            <a:endParaRPr lang="fr-FR" sz="4800" dirty="0"/>
          </a:p>
        </p:txBody>
      </p:sp>
      <p:pic>
        <p:nvPicPr>
          <p:cNvPr id="7" name="Image 6">
            <a:extLst>
              <a:ext uri="{FF2B5EF4-FFF2-40B4-BE49-F238E27FC236}">
                <a16:creationId xmlns:a16="http://schemas.microsoft.com/office/drawing/2014/main" id="{1EC92FA0-E6BE-9DF9-E806-0C4F7328A10C}"/>
              </a:ext>
            </a:extLst>
          </p:cNvPr>
          <p:cNvPicPr>
            <a:picLocks noChangeAspect="1"/>
          </p:cNvPicPr>
          <p:nvPr/>
        </p:nvPicPr>
        <p:blipFill>
          <a:blip r:embed="rId4"/>
          <a:stretch>
            <a:fillRect/>
          </a:stretch>
        </p:blipFill>
        <p:spPr>
          <a:xfrm>
            <a:off x="250579" y="3942625"/>
            <a:ext cx="5648340" cy="521799"/>
          </a:xfrm>
          <a:prstGeom prst="rect">
            <a:avLst/>
          </a:prstGeom>
        </p:spPr>
      </p:pic>
    </p:spTree>
    <p:extLst>
      <p:ext uri="{BB962C8B-B14F-4D97-AF65-F5344CB8AC3E}">
        <p14:creationId xmlns:p14="http://schemas.microsoft.com/office/powerpoint/2010/main" val="10113830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601975"/>
            <a:ext cx="10417995" cy="1569660"/>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pose et effectue des additions en colonnes.</a:t>
            </a: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les tables de multiplication.</a:t>
            </a:r>
          </a:p>
        </p:txBody>
      </p:sp>
    </p:spTree>
    <p:extLst>
      <p:ext uri="{BB962C8B-B14F-4D97-AF65-F5344CB8AC3E}">
        <p14:creationId xmlns:p14="http://schemas.microsoft.com/office/powerpoint/2010/main" val="4250113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167E9-C644-E621-9E59-CA0334F9F7CC}"/>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45A0E7B-B300-9931-4B30-0E5178825A6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5D16E302-D615-742B-B84F-E423421EB76B}"/>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ZoneTexte 1">
            <a:extLst>
              <a:ext uri="{FF2B5EF4-FFF2-40B4-BE49-F238E27FC236}">
                <a16:creationId xmlns:a16="http://schemas.microsoft.com/office/drawing/2014/main" id="{6B4FE347-8B6D-C371-4C88-790BD29D76ED}"/>
              </a:ext>
            </a:extLst>
          </p:cNvPr>
          <p:cNvSpPr txBox="1"/>
          <p:nvPr/>
        </p:nvSpPr>
        <p:spPr>
          <a:xfrm>
            <a:off x="2051685" y="3255731"/>
            <a:ext cx="2247731" cy="923330"/>
          </a:xfrm>
          <a:prstGeom prst="rect">
            <a:avLst/>
          </a:prstGeom>
          <a:noFill/>
        </p:spPr>
        <p:txBody>
          <a:bodyPr wrap="none" rtlCol="0">
            <a:spAutoFit/>
          </a:bodyPr>
          <a:lstStyle/>
          <a:p>
            <a:r>
              <a:rPr lang="fr-FR" sz="5400" dirty="0"/>
              <a:t>51 + 37</a:t>
            </a:r>
          </a:p>
        </p:txBody>
      </p:sp>
      <p:sp>
        <p:nvSpPr>
          <p:cNvPr id="12" name="ZoneTexte 11">
            <a:extLst>
              <a:ext uri="{FF2B5EF4-FFF2-40B4-BE49-F238E27FC236}">
                <a16:creationId xmlns:a16="http://schemas.microsoft.com/office/drawing/2014/main" id="{C0C45ADA-4B4E-EA90-EBA2-3E6C1418AC27}"/>
              </a:ext>
            </a:extLst>
          </p:cNvPr>
          <p:cNvSpPr txBox="1"/>
          <p:nvPr/>
        </p:nvSpPr>
        <p:spPr>
          <a:xfrm>
            <a:off x="6559907" y="432004"/>
            <a:ext cx="953274" cy="584775"/>
          </a:xfrm>
          <a:prstGeom prst="rect">
            <a:avLst/>
          </a:prstGeom>
          <a:noFill/>
        </p:spPr>
        <p:txBody>
          <a:bodyPr wrap="none" rtlCol="0">
            <a:spAutoFit/>
          </a:bodyPr>
          <a:lstStyle/>
          <a:p>
            <a:r>
              <a:rPr lang="fr-FR" sz="3200" dirty="0"/>
              <a:t>Relis</a:t>
            </a:r>
          </a:p>
        </p:txBody>
      </p:sp>
      <p:pic>
        <p:nvPicPr>
          <p:cNvPr id="11" name="Image 10">
            <a:extLst>
              <a:ext uri="{FF2B5EF4-FFF2-40B4-BE49-F238E27FC236}">
                <a16:creationId xmlns:a16="http://schemas.microsoft.com/office/drawing/2014/main" id="{1CB3B731-C043-5652-0A43-69BCA4BD7F12}"/>
              </a:ext>
            </a:extLst>
          </p:cNvPr>
          <p:cNvPicPr>
            <a:picLocks noChangeAspect="1"/>
          </p:cNvPicPr>
          <p:nvPr/>
        </p:nvPicPr>
        <p:blipFill>
          <a:blip r:embed="rId3"/>
          <a:srcRect t="13596" b="13650"/>
          <a:stretch>
            <a:fillRect/>
          </a:stretch>
        </p:blipFill>
        <p:spPr>
          <a:xfrm>
            <a:off x="2656151" y="261032"/>
            <a:ext cx="1038797" cy="755747"/>
          </a:xfrm>
          <a:prstGeom prst="rect">
            <a:avLst/>
          </a:prstGeom>
        </p:spPr>
      </p:pic>
      <p:sp>
        <p:nvSpPr>
          <p:cNvPr id="3" name="ZoneTexte 2">
            <a:extLst>
              <a:ext uri="{FF2B5EF4-FFF2-40B4-BE49-F238E27FC236}">
                <a16:creationId xmlns:a16="http://schemas.microsoft.com/office/drawing/2014/main" id="{E6BDBF39-DB20-5AF5-1CBF-321E8EA6E701}"/>
              </a:ext>
            </a:extLst>
          </p:cNvPr>
          <p:cNvSpPr txBox="1"/>
          <p:nvPr/>
        </p:nvSpPr>
        <p:spPr>
          <a:xfrm>
            <a:off x="564316" y="1663932"/>
            <a:ext cx="3251596" cy="707886"/>
          </a:xfrm>
          <a:prstGeom prst="rect">
            <a:avLst/>
          </a:prstGeom>
          <a:noFill/>
        </p:spPr>
        <p:txBody>
          <a:bodyPr wrap="none" rtlCol="0">
            <a:spAutoFit/>
          </a:bodyPr>
          <a:lstStyle/>
          <a:p>
            <a:r>
              <a:rPr lang="fr-FR" sz="4000" dirty="0"/>
              <a:t>Pose et calcule</a:t>
            </a:r>
          </a:p>
        </p:txBody>
      </p:sp>
      <p:pic>
        <p:nvPicPr>
          <p:cNvPr id="1026" name="Picture 2">
            <a:extLst>
              <a:ext uri="{FF2B5EF4-FFF2-40B4-BE49-F238E27FC236}">
                <a16:creationId xmlns:a16="http://schemas.microsoft.com/office/drawing/2014/main" id="{8FEEA69E-F63A-186C-AE90-3C6F10020E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50682" y="255750"/>
            <a:ext cx="123825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Image 6">
            <a:extLst>
              <a:ext uri="{FF2B5EF4-FFF2-40B4-BE49-F238E27FC236}">
                <a16:creationId xmlns:a16="http://schemas.microsoft.com/office/drawing/2014/main" id="{C89C86E0-B4EE-1768-95AB-E2D1E2E9CB76}"/>
              </a:ext>
            </a:extLst>
          </p:cNvPr>
          <p:cNvPicPr>
            <a:picLocks noChangeAspect="1"/>
          </p:cNvPicPr>
          <p:nvPr/>
        </p:nvPicPr>
        <p:blipFill>
          <a:blip r:embed="rId5"/>
          <a:stretch>
            <a:fillRect/>
          </a:stretch>
        </p:blipFill>
        <p:spPr>
          <a:xfrm>
            <a:off x="6460988" y="1016779"/>
            <a:ext cx="3819209" cy="5606566"/>
          </a:xfrm>
          <a:prstGeom prst="rect">
            <a:avLst/>
          </a:prstGeom>
        </p:spPr>
      </p:pic>
    </p:spTree>
    <p:extLst>
      <p:ext uri="{BB962C8B-B14F-4D97-AF65-F5344CB8AC3E}">
        <p14:creationId xmlns:p14="http://schemas.microsoft.com/office/powerpoint/2010/main" val="121023944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16579</TotalTime>
  <Words>534</Words>
  <Application>Microsoft Office PowerPoint</Application>
  <PresentationFormat>Grand écran</PresentationFormat>
  <Paragraphs>111</Paragraphs>
  <Slides>28</Slides>
  <Notes>24</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28</vt:i4>
      </vt:variant>
    </vt:vector>
  </HeadingPairs>
  <TitlesOfParts>
    <vt:vector size="36" baseType="lpstr">
      <vt:lpstr>Arial</vt:lpstr>
      <vt:lpstr>Calibri</vt:lpstr>
      <vt:lpstr>Calibri Light</vt:lpstr>
      <vt:lpstr>KG Turning Tables</vt:lpstr>
      <vt:lpstr>Script Ecole 2</vt:lpstr>
      <vt:lpstr>Webdings</vt:lpstr>
      <vt:lpstr>Wingdings</vt:lpstr>
      <vt:lpstr>Thème Office</vt:lpstr>
      <vt:lpstr>PERIODE 4  séance 77</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392</cp:revision>
  <dcterms:created xsi:type="dcterms:W3CDTF">2018-07-28T07:30:27Z</dcterms:created>
  <dcterms:modified xsi:type="dcterms:W3CDTF">2026-03-25T16:43:20Z</dcterms:modified>
</cp:coreProperties>
</file>